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58" r:id="rId3"/>
    <p:sldId id="260" r:id="rId4"/>
    <p:sldId id="262" r:id="rId5"/>
    <p:sldId id="310" r:id="rId6"/>
    <p:sldId id="304" r:id="rId7"/>
    <p:sldId id="311" r:id="rId8"/>
    <p:sldId id="259" r:id="rId9"/>
    <p:sldId id="268" r:id="rId10"/>
    <p:sldId id="313" r:id="rId11"/>
    <p:sldId id="305" r:id="rId12"/>
    <p:sldId id="264" r:id="rId13"/>
    <p:sldId id="269" r:id="rId14"/>
    <p:sldId id="271" r:id="rId15"/>
    <p:sldId id="270" r:id="rId16"/>
    <p:sldId id="306" r:id="rId17"/>
    <p:sldId id="272" r:id="rId18"/>
    <p:sldId id="308" r:id="rId19"/>
    <p:sldId id="309" r:id="rId20"/>
    <p:sldId id="273" r:id="rId21"/>
    <p:sldId id="275" r:id="rId22"/>
    <p:sldId id="278" r:id="rId23"/>
    <p:sldId id="276" r:id="rId24"/>
    <p:sldId id="277" r:id="rId25"/>
    <p:sldId id="279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290" r:id="rId37"/>
    <p:sldId id="291" r:id="rId38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 You" initials="" lastIdx="5" clrIdx="0"/>
  <p:cmAuthor id="1" name="BPPassPort User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180"/>
    <a:srgbClr val="89B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5" autoAdjust="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2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30507F-917E-4D81-8DD7-88C97301992A}" type="datetimeFigureOut">
              <a:rPr lang="en-GB"/>
              <a:pPr>
                <a:defRPr/>
              </a:pPr>
              <a:t>31/07/2015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5D6D24-9FC1-48B6-A8F7-D8C37702B7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434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20BE3B-869A-4902-856C-F4A6E81AE17E}" type="datetimeFigureOut">
              <a:rPr lang="en-GB"/>
              <a:pPr>
                <a:defRPr/>
              </a:pPr>
              <a:t>31/07/2015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F5E8C3-AC1B-41D6-9BF3-71E10CCDAE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01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BD88964-B1D8-413B-8D72-8EA47610DF7D}" type="slidenum">
              <a:rPr lang="en-GB" sz="1200">
                <a:latin typeface="+mn-lt"/>
              </a:rPr>
              <a:pPr algn="r">
                <a:defRPr/>
              </a:pPr>
              <a:t>10</a:t>
            </a:fld>
            <a:endParaRPr lang="en-GB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B94C63-6245-409B-9633-4753CEC9B24E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You may wish to personalise the map to show your local area.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977AF-DCF5-41DD-B463-28CCB751B97A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23CC2-DDE2-4EED-8ADC-02584319A4AD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825E8-4375-442C-B030-EE12FB361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6540-F386-41E2-9AEA-43EF2AEBA74F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2682-134C-41E2-95E7-8C6CFE264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05B3-1D13-41D0-80B7-4309CC341357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160A-3C16-434D-BFEB-6EA85EC82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779C0-F172-40C6-B03D-6FD64975158F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BA31B-CBFA-4D5F-83E2-9566C3696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57EA6-B6FD-40A0-889C-5E1B977B6161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31A0D-89C1-4AA6-BD67-BA7265273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52CC0-FC68-4D4C-AFBB-5A091F628CC5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34009-1B2E-4F21-A2DB-24CDB74AB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1B6C-60C5-4D66-8C20-F2110C7A04BE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356F2-94EF-4A5A-9BB3-3501452C4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26211-B133-4F1B-BD43-2A3524F9AD11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A795A-48B6-4059-8489-3286EC17D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6A79E-F0CB-41D8-919A-433CE91675DF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58B8F-2138-4559-97C9-FF4AF0BF4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E85BB-8B11-409A-AE5C-B48E083C8D94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F3FF-8BF9-4CAF-B2CA-CB3E3DA87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1A87-E17A-43B3-814E-C69028B626A7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3E9F8-C770-455B-AD4B-5DD345A54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A9E03E-5413-46DC-8223-B677ACB1F945}" type="datetimeFigureOut">
              <a:rPr lang="en-US"/>
              <a:pPr>
                <a:defRPr/>
              </a:pPr>
              <a:t>7/31/2015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4891A-1FA6-4E85-8257-FAFFB2BF5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900"/>
            <a:ext cx="8229600" cy="86836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600"/>
              </a:spcAft>
              <a:defRPr/>
            </a:pPr>
            <a:r>
              <a:rPr lang="en-US" sz="6667" baseline="30000" dirty="0" smtClean="0">
                <a:solidFill>
                  <a:srgbClr val="672180"/>
                </a:solidFill>
                <a:latin typeface="Arial"/>
                <a:cs typeface="Arial"/>
              </a:rPr>
              <a:t>The Oil Extraction Challenge</a:t>
            </a:r>
            <a:endParaRPr lang="en-US" sz="2333" baseline="30000" dirty="0">
              <a:solidFill>
                <a:srgbClr val="89BA17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4290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34290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5364" name="Group 8"/>
          <p:cNvGrpSpPr>
            <a:grpSpLocks/>
          </p:cNvGrpSpPr>
          <p:nvPr/>
        </p:nvGrpSpPr>
        <p:grpSpPr bwMode="auto">
          <a:xfrm rot="173138">
            <a:off x="3557588" y="1658938"/>
            <a:ext cx="5241925" cy="4341812"/>
            <a:chOff x="5198533" y="2032000"/>
            <a:chExt cx="3361267" cy="3572934"/>
          </a:xfrm>
        </p:grpSpPr>
        <p:sp>
          <p:nvSpPr>
            <p:cNvPr id="7" name="Rectangle 6"/>
            <p:cNvSpPr/>
            <p:nvPr/>
          </p:nvSpPr>
          <p:spPr>
            <a:xfrm>
              <a:off x="5198533" y="2032000"/>
              <a:ext cx="3361267" cy="3572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52400" dist="35687" dir="2460000" rotWithShape="0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368" name="Picture 7" descr="iStock_000016349452Medium.jpg"/>
            <p:cNvPicPr>
              <a:picLocks noChangeAspect="1"/>
            </p:cNvPicPr>
            <p:nvPr/>
          </p:nvPicPr>
          <p:blipFill>
            <a:blip r:embed="rId3"/>
            <a:srcRect t="25838"/>
            <a:stretch>
              <a:fillRect/>
            </a:stretch>
          </p:blipFill>
          <p:spPr bwMode="auto">
            <a:xfrm>
              <a:off x="5389025" y="2183956"/>
              <a:ext cx="2986172" cy="3255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5" name="TextBox 9"/>
          <p:cNvSpPr txBox="1">
            <a:spLocks noChangeArrowheads="1"/>
          </p:cNvSpPr>
          <p:nvPr/>
        </p:nvSpPr>
        <p:spPr bwMode="auto">
          <a:xfrm>
            <a:off x="498475" y="1254125"/>
            <a:ext cx="551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>
                <a:solidFill>
                  <a:srgbClr val="89BA17"/>
                </a:solidFill>
              </a:rPr>
              <a:t>BP Schools Link</a:t>
            </a:r>
            <a:endParaRPr lang="en-US">
              <a:latin typeface="Calibri" pitchFamily="34" charset="0"/>
            </a:endParaRPr>
          </a:p>
        </p:txBody>
      </p:sp>
      <p:pic>
        <p:nvPicPr>
          <p:cNvPr id="15366" name="Picture 10" descr="BPL_logo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 idx="4294967295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Production facilities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5237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13500" y="5727700"/>
            <a:ext cx="24495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24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10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sp>
        <p:nvSpPr>
          <p:cNvPr id="95248" name="TextBox 16"/>
          <p:cNvSpPr txBox="1">
            <a:spLocks noChangeArrowheads="1"/>
          </p:cNvSpPr>
          <p:nvPr/>
        </p:nvSpPr>
        <p:spPr bwMode="auto">
          <a:xfrm>
            <a:off x="557213" y="1481138"/>
            <a:ext cx="456565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Most facilities include:</a:t>
            </a:r>
          </a:p>
          <a:p>
            <a:pPr marL="541338" lvl="2" indent="-271463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Storage and separation tanks</a:t>
            </a:r>
          </a:p>
          <a:p>
            <a:pPr marL="541338" lvl="2" indent="-271463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Pumps and </a:t>
            </a:r>
            <a:r>
              <a:rPr lang="en-GB" dirty="0" smtClean="0"/>
              <a:t>pipelines</a:t>
            </a:r>
          </a:p>
          <a:p>
            <a:pPr marL="541338" lvl="2" indent="-271463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Utilities (power/</a:t>
            </a:r>
            <a:r>
              <a:rPr lang="en-GB" dirty="0" err="1" smtClean="0"/>
              <a:t>wate</a:t>
            </a:r>
            <a:r>
              <a:rPr lang="en-GB" dirty="0" smtClean="0"/>
              <a:t>)</a:t>
            </a:r>
          </a:p>
          <a:p>
            <a:pPr marL="541338" lvl="2" indent="-271463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Office space</a:t>
            </a:r>
          </a:p>
          <a:p>
            <a:pPr marL="541338" lvl="2" indent="-271463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Monitoring equipment</a:t>
            </a:r>
          </a:p>
          <a:p>
            <a:pPr marL="541338" lvl="2" indent="-271463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Facilities </a:t>
            </a:r>
            <a:r>
              <a:rPr lang="en-GB" dirty="0"/>
              <a:t>for the staff </a:t>
            </a:r>
            <a:r>
              <a:rPr lang="en-GB" dirty="0" err="1" smtClean="0"/>
              <a:t>incl</a:t>
            </a:r>
            <a:r>
              <a:rPr lang="en-GB" dirty="0" smtClean="0"/>
              <a:t> </a:t>
            </a:r>
            <a:r>
              <a:rPr lang="en-GB" dirty="0"/>
              <a:t>restaurant/gym/sleeping </a:t>
            </a:r>
            <a:r>
              <a:rPr lang="en-GB" dirty="0" smtClean="0"/>
              <a:t>quarters</a:t>
            </a:r>
          </a:p>
          <a:p>
            <a:pPr marL="541338" lvl="2" indent="-271463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A </a:t>
            </a:r>
            <a:r>
              <a:rPr lang="en-GB" dirty="0"/>
              <a:t>helipad</a:t>
            </a:r>
          </a:p>
          <a:p>
            <a:pPr marL="185738" indent="-185738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dirty="0"/>
          </a:p>
        </p:txBody>
      </p:sp>
      <p:pic>
        <p:nvPicPr>
          <p:cNvPr id="9524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80000">
            <a:off x="5047455" y="1598433"/>
            <a:ext cx="2732087" cy="2030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4" descr="1D at s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48">
            <a:off x="6036284" y="3487069"/>
            <a:ext cx="2411603" cy="1808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Extracting oil with pressure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3796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03988" y="5727700"/>
            <a:ext cx="23590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799" name="TextBox 16"/>
          <p:cNvSpPr txBox="1">
            <a:spLocks noChangeArrowheads="1"/>
          </p:cNvSpPr>
          <p:nvPr/>
        </p:nvSpPr>
        <p:spPr bwMode="auto">
          <a:xfrm>
            <a:off x="411163" y="1544638"/>
            <a:ext cx="31924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 oil is under pressure in the reservoir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At first the pressure pushes it out easily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Over time this natural pressure reduces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By the time the pressure has </a:t>
            </a:r>
            <a:r>
              <a:rPr lang="en-GB" dirty="0" smtClean="0"/>
              <a:t>equalized</a:t>
            </a:r>
            <a:r>
              <a:rPr lang="en-GB" dirty="0"/>
              <a:t>, only some of the oil has been extracted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11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34826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5062">
            <a:off x="3821428" y="1835198"/>
            <a:ext cx="5037027" cy="2895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3644723" y="5024099"/>
            <a:ext cx="511998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sz="1100" dirty="0">
                <a:solidFill>
                  <a:schemeClr val="accent4">
                    <a:lumMod val="75000"/>
                  </a:schemeClr>
                </a:solidFill>
              </a:rPr>
              <a:t>Oil under natural pressure gushing out of the first oil discovery in Persia in 1908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How can we extract more oil?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5844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23013" y="5727700"/>
            <a:ext cx="254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847" name="TextBox 16"/>
          <p:cNvSpPr txBox="1">
            <a:spLocks noChangeArrowheads="1"/>
          </p:cNvSpPr>
          <p:nvPr/>
        </p:nvSpPr>
        <p:spPr bwMode="auto">
          <a:xfrm>
            <a:off x="515580" y="1496118"/>
            <a:ext cx="377308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Injecting </a:t>
            </a:r>
            <a:r>
              <a:rPr lang="en-GB" dirty="0" smtClean="0"/>
              <a:t>water or gas  </a:t>
            </a:r>
            <a:r>
              <a:rPr lang="en-GB" dirty="0"/>
              <a:t>into the reservoir sweeps the oil towards the well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This pressure carries on pushing oil out of the </a:t>
            </a:r>
            <a:r>
              <a:rPr lang="en-GB" dirty="0" smtClean="0"/>
              <a:t>reservoir allowing </a:t>
            </a:r>
            <a:r>
              <a:rPr lang="en-GB" dirty="0"/>
              <a:t>much more of the oil to be extracted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Injection wells must be </a:t>
            </a:r>
            <a:r>
              <a:rPr lang="en-GB" dirty="0" smtClean="0"/>
              <a:t>drilled in  </a:t>
            </a:r>
            <a:r>
              <a:rPr lang="en-GB" dirty="0"/>
              <a:t>the right places to push oil towards the production wells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Pipes are needed to link the injection equipment to the water  source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12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52442">
            <a:off x="4635220" y="2239615"/>
            <a:ext cx="4095715" cy="2729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Sharing facilities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892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1288" y="5727700"/>
            <a:ext cx="2371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895" name="TextBox 16"/>
          <p:cNvSpPr txBox="1">
            <a:spLocks noChangeArrowheads="1"/>
          </p:cNvSpPr>
          <p:nvPr/>
        </p:nvSpPr>
        <p:spPr bwMode="auto">
          <a:xfrm>
            <a:off x="487363" y="1484313"/>
            <a:ext cx="41846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Some smaller reservoirs don’t have their own production facilities. They ‘tie in’ to existing facilities on bigger fields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To ‘tie in’, pipes are laid to transport the oil from the new wells to the existing production facility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This cuts down operating costs, as there’s no need to invest in new </a:t>
            </a:r>
            <a:r>
              <a:rPr lang="en-GB" dirty="0" smtClean="0"/>
              <a:t>facilities</a:t>
            </a:r>
            <a:endParaRPr lang="en-GB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13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3789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5064" y="1484313"/>
            <a:ext cx="2583180" cy="3687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905907" y="5342010"/>
            <a:ext cx="48843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SzPct val="100000"/>
            </a:pPr>
            <a:r>
              <a:rPr lang="en-GB" sz="1100" dirty="0" smtClean="0">
                <a:solidFill>
                  <a:schemeClr val="accent4">
                    <a:lumMod val="75000"/>
                  </a:schemeClr>
                </a:solidFill>
              </a:rPr>
              <a:t>Network </a:t>
            </a:r>
            <a:r>
              <a:rPr lang="en-GB" sz="1100" dirty="0">
                <a:solidFill>
                  <a:schemeClr val="accent4">
                    <a:lumMod val="75000"/>
                  </a:schemeClr>
                </a:solidFill>
              </a:rPr>
              <a:t>of reservoirs and transportation pipelines </a:t>
            </a:r>
            <a:r>
              <a:rPr lang="en-GB" sz="1100" dirty="0" smtClean="0">
                <a:solidFill>
                  <a:schemeClr val="accent4">
                    <a:lumMod val="75000"/>
                  </a:schemeClr>
                </a:solidFill>
              </a:rPr>
              <a:t>in N. </a:t>
            </a:r>
            <a:r>
              <a:rPr lang="en-GB" sz="1100" dirty="0">
                <a:solidFill>
                  <a:schemeClr val="accent4">
                    <a:lumMod val="75000"/>
                  </a:schemeClr>
                </a:solidFill>
              </a:rPr>
              <a:t>Sea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Profit: the big picture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940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94425" y="5727700"/>
            <a:ext cx="26685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943" name="TextBox 16"/>
          <p:cNvSpPr txBox="1">
            <a:spLocks noChangeArrowheads="1"/>
          </p:cNvSpPr>
          <p:nvPr/>
        </p:nvSpPr>
        <p:spPr bwMode="auto">
          <a:xfrm>
            <a:off x="384330" y="1560513"/>
            <a:ext cx="5205099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Oil companies are owned by their shareholders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They must give shareholders a return on their </a:t>
            </a:r>
            <a:r>
              <a:rPr lang="en-GB" dirty="0" smtClean="0"/>
              <a:t>investment </a:t>
            </a:r>
            <a:r>
              <a:rPr lang="en-GB" dirty="0"/>
              <a:t>in the company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They must therefore seek the best return on their investments in new oil production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The skills and decisions of scientists, technologists and engineers are vital for oil companies to perform well and reward their </a:t>
            </a:r>
            <a:r>
              <a:rPr lang="en-GB" dirty="0" smtClean="0"/>
              <a:t>investors</a:t>
            </a:r>
            <a:endParaRPr lang="en-GB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14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5774113" y="2050497"/>
            <a:ext cx="2781572" cy="207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Form your oil company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8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72213" y="5727700"/>
            <a:ext cx="25908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</p:txBody>
      </p:sp>
      <p:sp>
        <p:nvSpPr>
          <p:cNvPr id="41991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39433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Give your company a name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Agree who will take on each role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Read your Role Cards to find out</a:t>
            </a:r>
          </a:p>
          <a:p>
            <a:pPr marL="720725" lvl="2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Who you are</a:t>
            </a:r>
          </a:p>
          <a:p>
            <a:pPr marL="720725" lvl="2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What you must do</a:t>
            </a:r>
          </a:p>
          <a:p>
            <a:pPr lvl="2" indent="-185738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dirty="0"/>
          </a:p>
          <a:p>
            <a:pPr lvl="2" indent="-185738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dirty="0"/>
          </a:p>
          <a:p>
            <a:pPr lvl="2" indent="-185738">
              <a:spcBef>
                <a:spcPts val="1200"/>
              </a:spcBef>
              <a:buSzPct val="100000"/>
            </a:pPr>
            <a:endParaRPr lang="en-GB" dirty="0"/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b="1" dirty="0">
                <a:solidFill>
                  <a:srgbClr val="89BA17"/>
                </a:solidFill>
              </a:rPr>
              <a:t>You have 5 minutes to do this!</a:t>
            </a:r>
            <a:endParaRPr lang="en-GB" dirty="0">
              <a:solidFill>
                <a:schemeClr val="accent2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15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864422">
            <a:off x="4455239" y="2173898"/>
            <a:ext cx="4129805" cy="2752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Key business roles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4036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30925" y="5727700"/>
            <a:ext cx="27320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4039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48641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Chief Executive Officer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Finance Director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Facilities Manager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Reservoir Engineer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Risk Analyst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16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Balancing risk and reward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6084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62700" y="5727700"/>
            <a:ext cx="25003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087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5755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Every new development has risks which must be weighed against the rewards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These may affect people, the environment or oil/gas production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In planning a new development a detailed risk assessment is carried out and possible risks identified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Steps are taken to reduce risks, but if a risk is too unmanageable the development won’t go ahead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17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What types of risk are there?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8132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97613" y="5727700"/>
            <a:ext cx="2565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135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5755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sz="24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18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sp>
        <p:nvSpPr>
          <p:cNvPr id="48138" name="AutoShape 9"/>
          <p:cNvSpPr>
            <a:spLocks noChangeArrowheads="1"/>
          </p:cNvSpPr>
          <p:nvPr/>
        </p:nvSpPr>
        <p:spPr bwMode="auto">
          <a:xfrm>
            <a:off x="831850" y="2681288"/>
            <a:ext cx="2117725" cy="1673225"/>
          </a:xfrm>
          <a:prstGeom prst="roundRect">
            <a:avLst>
              <a:gd name="adj" fmla="val 0"/>
            </a:avLst>
          </a:prstGeom>
          <a:solidFill>
            <a:srgbClr val="99CC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altLang="zh-CN" sz="2400" b="1">
                <a:solidFill>
                  <a:schemeClr val="bg1"/>
                </a:solidFill>
                <a:latin typeface="Calibri" pitchFamily="34" charset="0"/>
              </a:rPr>
              <a:t>Political</a:t>
            </a:r>
            <a:endParaRPr lang="en-GB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482975" y="2684463"/>
            <a:ext cx="2346325" cy="1670050"/>
          </a:xfrm>
          <a:prstGeom prst="roundRect">
            <a:avLst>
              <a:gd name="adj" fmla="val 0"/>
            </a:avLst>
          </a:prstGeom>
          <a:solidFill>
            <a:srgbClr val="FEF800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GB" altLang="zh-CN" sz="2400" b="1" kern="0" dirty="0">
                <a:solidFill>
                  <a:srgbClr val="006600"/>
                </a:solidFill>
                <a:latin typeface="+mn-lt"/>
                <a:cs typeface="+mn-cs"/>
              </a:rPr>
              <a:t>Environmental</a:t>
            </a:r>
            <a:endParaRPr lang="en-GB" sz="2400" b="1" kern="0" dirty="0">
              <a:solidFill>
                <a:srgbClr val="006600"/>
              </a:solidFill>
              <a:latin typeface="+mn-lt"/>
              <a:cs typeface="+mn-cs"/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6311900" y="2684463"/>
            <a:ext cx="2036763" cy="1670050"/>
          </a:xfrm>
          <a:prstGeom prst="roundRect">
            <a:avLst>
              <a:gd name="adj" fmla="val 0"/>
            </a:avLst>
          </a:prstGeom>
          <a:solidFill>
            <a:srgbClr val="FF9900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GB" altLang="zh-CN" sz="2400" b="1" kern="0" dirty="0">
                <a:solidFill>
                  <a:srgbClr val="FFFFFF"/>
                </a:solidFill>
                <a:latin typeface="+mn-lt"/>
                <a:cs typeface="+mn-cs"/>
              </a:rPr>
              <a:t>Commercial</a:t>
            </a:r>
            <a:endParaRPr lang="en-GB" sz="2400" b="1" kern="0" dirty="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 idx="4294967295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What types of risk are there?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0180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40450" y="5727700"/>
            <a:ext cx="27225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19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6735" y="3535363"/>
            <a:ext cx="3045740" cy="2386786"/>
            <a:chOff x="246735" y="3535363"/>
            <a:chExt cx="3045740" cy="2386786"/>
          </a:xfrm>
        </p:grpSpPr>
        <p:pic>
          <p:nvPicPr>
            <p:cNvPr id="92173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74185">
              <a:off x="323850" y="3535363"/>
              <a:ext cx="2968625" cy="20542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50192" name="Text Box 17"/>
            <p:cNvSpPr txBox="1">
              <a:spLocks noChangeArrowheads="1"/>
            </p:cNvSpPr>
            <p:nvPr/>
          </p:nvSpPr>
          <p:spPr bwMode="auto">
            <a:xfrm>
              <a:off x="246735" y="5645150"/>
              <a:ext cx="146283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GB" sz="1200" dirty="0" smtClean="0"/>
                <a:t>Technology failure </a:t>
              </a:r>
              <a:endParaRPr lang="en-GB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23684" y="3195956"/>
            <a:ext cx="2467356" cy="2157094"/>
            <a:chOff x="6523684" y="3195956"/>
            <a:chExt cx="2467356" cy="2157094"/>
          </a:xfrm>
        </p:grpSpPr>
        <p:pic>
          <p:nvPicPr>
            <p:cNvPr id="4099" name="Picture 3" descr="C:\Users\wrights1\Pictures\weath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9252">
              <a:off x="6523684" y="3195956"/>
              <a:ext cx="2181553" cy="1716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sp>
          <p:nvSpPr>
            <p:cNvPr id="50194" name="Text Box 19"/>
            <p:cNvSpPr txBox="1">
              <a:spLocks noChangeArrowheads="1"/>
            </p:cNvSpPr>
            <p:nvPr/>
          </p:nvSpPr>
          <p:spPr bwMode="auto">
            <a:xfrm>
              <a:off x="6600265" y="5076825"/>
              <a:ext cx="23907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/>
              <a:r>
                <a:rPr lang="en-GB" sz="1200" dirty="0" smtClean="0"/>
                <a:t>Weather risk</a:t>
              </a:r>
              <a:endParaRPr lang="en-GB" sz="12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1062657"/>
            <a:ext cx="3393988" cy="2322415"/>
            <a:chOff x="480719" y="1025598"/>
            <a:chExt cx="3393988" cy="2322415"/>
          </a:xfrm>
        </p:grpSpPr>
        <p:sp>
          <p:nvSpPr>
            <p:cNvPr id="50191" name="Text Box 16"/>
            <p:cNvSpPr txBox="1">
              <a:spLocks noChangeArrowheads="1"/>
            </p:cNvSpPr>
            <p:nvPr/>
          </p:nvSpPr>
          <p:spPr bwMode="auto">
            <a:xfrm>
              <a:off x="2003425" y="3071014"/>
              <a:ext cx="177244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GB" sz="1200" dirty="0" smtClean="0"/>
                <a:t>Political risk</a:t>
              </a:r>
              <a:endParaRPr lang="en-GB" sz="1200" dirty="0"/>
            </a:p>
          </p:txBody>
        </p:sp>
        <p:pic>
          <p:nvPicPr>
            <p:cNvPr id="4098" name="Picture 2" descr="C:\Users\wrights1\Pictures\arab sprin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29169">
              <a:off x="480719" y="1025598"/>
              <a:ext cx="3393988" cy="19097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</p:grpSp>
      <p:grpSp>
        <p:nvGrpSpPr>
          <p:cNvPr id="3" name="Group 2"/>
          <p:cNvGrpSpPr/>
          <p:nvPr/>
        </p:nvGrpSpPr>
        <p:grpSpPr>
          <a:xfrm>
            <a:off x="4486112" y="1190222"/>
            <a:ext cx="3914196" cy="1898063"/>
            <a:chOff x="4486112" y="1190222"/>
            <a:chExt cx="3914196" cy="1898063"/>
          </a:xfrm>
        </p:grpSpPr>
        <p:sp>
          <p:nvSpPr>
            <p:cNvPr id="50195" name="Text Box 20"/>
            <p:cNvSpPr txBox="1">
              <a:spLocks noChangeArrowheads="1"/>
            </p:cNvSpPr>
            <p:nvPr/>
          </p:nvSpPr>
          <p:spPr bwMode="auto">
            <a:xfrm>
              <a:off x="7463833" y="1828800"/>
              <a:ext cx="9364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GB" sz="1200" dirty="0" smtClean="0"/>
                <a:t>Market risk</a:t>
              </a:r>
              <a:endParaRPr lang="en-GB" sz="1200" dirty="0"/>
            </a:p>
          </p:txBody>
        </p:sp>
        <p:pic>
          <p:nvPicPr>
            <p:cNvPr id="4100" name="Picture 4" descr="C:\Users\wrights1\Pictures\oil-price-chart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0268">
              <a:off x="4486112" y="1190222"/>
              <a:ext cx="2694781" cy="18980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</p:grpSp>
      <p:grpSp>
        <p:nvGrpSpPr>
          <p:cNvPr id="7" name="Group 6"/>
          <p:cNvGrpSpPr/>
          <p:nvPr/>
        </p:nvGrpSpPr>
        <p:grpSpPr>
          <a:xfrm>
            <a:off x="3384581" y="3237051"/>
            <a:ext cx="2993356" cy="2315724"/>
            <a:chOff x="3384581" y="3237051"/>
            <a:chExt cx="2993356" cy="2315724"/>
          </a:xfrm>
        </p:grpSpPr>
        <p:sp>
          <p:nvSpPr>
            <p:cNvPr id="50193" name="Text Box 18"/>
            <p:cNvSpPr txBox="1">
              <a:spLocks noChangeArrowheads="1"/>
            </p:cNvSpPr>
            <p:nvPr/>
          </p:nvSpPr>
          <p:spPr bwMode="auto">
            <a:xfrm>
              <a:off x="4931707" y="5275776"/>
              <a:ext cx="144623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GB" sz="1200" dirty="0" smtClean="0"/>
                <a:t>Environmental risk</a:t>
              </a:r>
              <a:endParaRPr lang="en-GB" sz="1200" dirty="0"/>
            </a:p>
          </p:txBody>
        </p:sp>
        <p:pic>
          <p:nvPicPr>
            <p:cNvPr id="4101" name="Picture 5" descr="C:\Users\wrights1\Pictures\220px-Oil_containment_boom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85101">
              <a:off x="3384581" y="3237051"/>
              <a:ext cx="2904434" cy="1937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Your challenge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2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97613" y="5727700"/>
            <a:ext cx="2565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415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48641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Form </a:t>
            </a:r>
            <a:r>
              <a:rPr lang="en-GB" dirty="0"/>
              <a:t>an oil company and agree roles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Stake your claim for what you think is the best oil field to develop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Work as a team to invest in drilling and production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Manage your company to make the best profit you can over 10 years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</a:t>
            </a:r>
          </a:p>
        </p:txBody>
      </p:sp>
      <p:grpSp>
        <p:nvGrpSpPr>
          <p:cNvPr id="17418" name="Group 14"/>
          <p:cNvGrpSpPr>
            <a:grpSpLocks/>
          </p:cNvGrpSpPr>
          <p:nvPr/>
        </p:nvGrpSpPr>
        <p:grpSpPr bwMode="auto">
          <a:xfrm>
            <a:off x="5730875" y="1751013"/>
            <a:ext cx="2940050" cy="2838450"/>
            <a:chOff x="5753708" y="1811266"/>
            <a:chExt cx="2940428" cy="2837987"/>
          </a:xfrm>
        </p:grpSpPr>
        <p:sp>
          <p:nvSpPr>
            <p:cNvPr id="18" name="Rectangle 17"/>
            <p:cNvSpPr/>
            <p:nvPr/>
          </p:nvSpPr>
          <p:spPr>
            <a:xfrm rot="70300">
              <a:off x="5753708" y="1811266"/>
              <a:ext cx="2940428" cy="28379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52400" dist="35687" dir="2460000" rotWithShape="0">
                <a:srgbClr val="000000">
                  <a:alpha val="1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7420" name="Picture 18" descr="iStock_000016349452Medium.jpg"/>
            <p:cNvPicPr>
              <a:picLocks noChangeAspect="1"/>
            </p:cNvPicPr>
            <p:nvPr/>
          </p:nvPicPr>
          <p:blipFill>
            <a:blip r:embed="rId5"/>
            <a:srcRect l="30562"/>
            <a:stretch>
              <a:fillRect/>
            </a:stretch>
          </p:blipFill>
          <p:spPr bwMode="auto">
            <a:xfrm rot="70300">
              <a:off x="5919286" y="1964488"/>
              <a:ext cx="2617741" cy="2508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Block options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28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19825" y="5727700"/>
            <a:ext cx="2643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961312" cy="2536825"/>
          </a:xfrm>
          <a:prstGeom prst="rect">
            <a:avLst/>
          </a:prstGeom>
          <a:noFill/>
        </p:spPr>
        <p:txBody>
          <a:bodyPr/>
          <a:lstStyle/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A ‘block’ is an area of land or sea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Blocks don’t necessarily have oil </a:t>
            </a:r>
            <a:r>
              <a:rPr lang="en-GB" dirty="0" smtClean="0">
                <a:latin typeface="Arial"/>
                <a:cs typeface="Arial"/>
              </a:rPr>
              <a:t>underneath</a:t>
            </a:r>
            <a:endParaRPr lang="en-GB" dirty="0">
              <a:latin typeface="Arial"/>
              <a:cs typeface="Arial"/>
            </a:endParaRP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You must bid for ONE block:</a:t>
            </a:r>
          </a:p>
          <a:p>
            <a:pPr marL="992188" lvl="2" indent="-360363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Block A  and Block B: North Sea</a:t>
            </a:r>
          </a:p>
          <a:p>
            <a:pPr marL="992188" lvl="2" indent="-360363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Block C and Block D: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Middle East (desert)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pPr marL="992188" lvl="2" indent="-360363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Block E and Block F: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West Africa (offshore)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20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Bid for a block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4276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75400" y="5727700"/>
            <a:ext cx="24876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99150"/>
            <a:ext cx="7312025" cy="2536825"/>
          </a:xfrm>
          <a:prstGeom prst="rect">
            <a:avLst/>
          </a:prstGeom>
          <a:noFill/>
        </p:spPr>
        <p:txBody>
          <a:bodyPr/>
          <a:lstStyle/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Review the information on the Block Data sheets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Agree which block you’ll bid for, and why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Submit your bid – first come, first served!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endParaRPr lang="en-GB" dirty="0">
              <a:latin typeface="Arial"/>
              <a:cs typeface="Arial"/>
            </a:endParaRP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endParaRPr lang="en-GB" dirty="0">
              <a:latin typeface="Arial"/>
              <a:cs typeface="Arial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GB" dirty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21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Submit your development investment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6324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67488" y="5727700"/>
            <a:ext cx="2295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6327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80978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Read the detailed Block Data for your location and the four development options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Discuss the pros and cons of each option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Use calculators to help you calculate the possible profit for each option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Remember that you’re taking a risk: your data are just the best predictions available and may change in the future</a:t>
            </a:r>
          </a:p>
          <a:p>
            <a:pPr indent="-185738">
              <a:spcBef>
                <a:spcPts val="1200"/>
              </a:spcBef>
              <a:buSzPct val="100000"/>
              <a:defRPr/>
            </a:pPr>
            <a:endParaRPr lang="en-GB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2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22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Development investment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8372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1288" y="5727700"/>
            <a:ext cx="2371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23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5837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" y="1752600"/>
            <a:ext cx="8359775" cy="289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Operation – what you will do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0420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35713" y="5727700"/>
            <a:ext cx="25273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861300" cy="2536825"/>
          </a:xfrm>
          <a:prstGeom prst="rect">
            <a:avLst/>
          </a:prstGeom>
          <a:noFill/>
        </p:spPr>
        <p:txBody>
          <a:bodyPr/>
          <a:lstStyle/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You will see news summaries for years 1 – 10 as well as the oil price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Only some events will affect your company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Adjust your spreadsheet with the new oil price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Make note of any news that affects you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Revise your financial forecast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Submit your Annual Financial Report with your updated 10-year forecast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GB" dirty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24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Annual Financial Report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7030" y="594928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2468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27738" y="5727700"/>
            <a:ext cx="2835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25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6247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350" y="2279650"/>
            <a:ext cx="7913688" cy="173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1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4516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34113" y="5727700"/>
            <a:ext cx="2628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4519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5485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$130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There is a nuclear power plant shutdown in the USA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Oil is in demand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Oil prices are higher than predicted</a:t>
            </a:r>
          </a:p>
          <a:p>
            <a:pPr>
              <a:spcBef>
                <a:spcPts val="1200"/>
              </a:spcBef>
              <a:buSzPct val="100000"/>
            </a:pPr>
            <a:endParaRPr lang="en-GB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52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26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2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6564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34113" y="5727700"/>
            <a:ext cx="2628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9639" name="TextBox 16"/>
          <p:cNvSpPr txBox="1">
            <a:spLocks noChangeArrowheads="1"/>
          </p:cNvSpPr>
          <p:nvPr/>
        </p:nvSpPr>
        <p:spPr bwMode="auto">
          <a:xfrm>
            <a:off x="487363" y="1599866"/>
            <a:ext cx="850265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  <a:defRPr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$140</a:t>
            </a:r>
            <a:endParaRPr lang="en-GB" dirty="0">
              <a:latin typeface="Calibri" pitchFamily="34" charset="0"/>
            </a:endParaRP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China has shown a sharp increase in demand, pushing oil prices </a:t>
            </a:r>
            <a:r>
              <a:rPr lang="en-GB" dirty="0" smtClean="0"/>
              <a:t>higher</a:t>
            </a:r>
            <a:endParaRPr lang="en-GB" dirty="0"/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 smtClean="0">
                <a:ea typeface="ＭＳ Ｐゴシック" pitchFamily="34" charset="-128"/>
              </a:rPr>
              <a:t>West Africa </a:t>
            </a:r>
            <a:r>
              <a:rPr lang="en-GB" dirty="0">
                <a:ea typeface="ＭＳ Ｐゴシック" pitchFamily="34" charset="-128"/>
              </a:rPr>
              <a:t>and North Sea: You have the option of investing in infill drilling to see if </a:t>
            </a:r>
            <a:r>
              <a:rPr lang="en-GB" dirty="0" smtClean="0">
                <a:ea typeface="ＭＳ Ｐゴシック" pitchFamily="34" charset="-128"/>
              </a:rPr>
              <a:t>you </a:t>
            </a:r>
            <a:r>
              <a:rPr lang="en-GB" dirty="0">
                <a:ea typeface="ＭＳ Ｐゴシック" pitchFamily="34" charset="-128"/>
              </a:rPr>
              <a:t>can access more reserves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ea typeface="ＭＳ Ｐゴシック" pitchFamily="34" charset="-128"/>
              </a:rPr>
              <a:t>This means investing another $50 million now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ea typeface="ＭＳ Ｐゴシック" pitchFamily="34" charset="-128"/>
              </a:rPr>
              <a:t>Oil may or may not be found</a:t>
            </a:r>
          </a:p>
          <a:p>
            <a:pPr>
              <a:spcBef>
                <a:spcPts val="1200"/>
              </a:spcBef>
              <a:buSzPct val="100000"/>
              <a:defRPr/>
            </a:pPr>
            <a:endParaRPr lang="en-GB" sz="2000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56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27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3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8612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59513" y="5727700"/>
            <a:ext cx="26035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</p:txBody>
      </p:sp>
      <p:sp>
        <p:nvSpPr>
          <p:cNvPr id="71687" name="TextBox 16"/>
          <p:cNvSpPr txBox="1">
            <a:spLocks noChangeArrowheads="1"/>
          </p:cNvSpPr>
          <p:nvPr/>
        </p:nvSpPr>
        <p:spPr bwMode="auto">
          <a:xfrm>
            <a:off x="487363" y="1576793"/>
            <a:ext cx="74326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  <a:defRPr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</a:t>
            </a:r>
            <a:r>
              <a:rPr lang="en-GB" sz="4000" b="1" dirty="0" smtClean="0">
                <a:solidFill>
                  <a:srgbClr val="E46C0A"/>
                </a:solidFill>
                <a:latin typeface="Calibri" pitchFamily="34" charset="0"/>
              </a:rPr>
              <a:t>90</a:t>
            </a:r>
            <a:endParaRPr lang="en-GB" dirty="0">
              <a:latin typeface="Calibri" pitchFamily="34" charset="0"/>
            </a:endParaRP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Exploration </a:t>
            </a:r>
            <a:r>
              <a:rPr lang="en-GB" dirty="0" smtClean="0"/>
              <a:t>in recent years in Brazil has started producing lots of new oil, </a:t>
            </a:r>
            <a:r>
              <a:rPr lang="en-GB" dirty="0"/>
              <a:t>so oil prices have fallen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ea typeface="ＭＳ Ｐゴシック" pitchFamily="34" charset="-128"/>
              </a:rPr>
              <a:t>Additional information is available to Risks Analysts. Share this with your team </a:t>
            </a:r>
            <a:r>
              <a:rPr lang="en-GB" u="sng" dirty="0" smtClean="0">
                <a:ea typeface="ＭＳ Ｐゴシック" pitchFamily="34" charset="-128"/>
              </a:rPr>
              <a:t>after</a:t>
            </a:r>
            <a:r>
              <a:rPr lang="en-GB" dirty="0" smtClean="0">
                <a:ea typeface="ＭＳ Ｐゴシック" pitchFamily="34" charset="-128"/>
              </a:rPr>
              <a:t> </a:t>
            </a:r>
            <a:r>
              <a:rPr lang="en-GB" dirty="0">
                <a:ea typeface="ＭＳ Ｐゴシック" pitchFamily="34" charset="-128"/>
              </a:rPr>
              <a:t>they have submitted their Year 3 Annual Financial Report</a:t>
            </a:r>
            <a:endParaRPr lang="en-GB" dirty="0"/>
          </a:p>
          <a:p>
            <a:pPr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endParaRPr lang="en-GB" sz="2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61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28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4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0660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30925" y="5727700"/>
            <a:ext cx="27320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0663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75811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  <a:defRPr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$70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A quiet year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 smtClean="0"/>
              <a:t>Hijackers </a:t>
            </a:r>
            <a:r>
              <a:rPr lang="en-GB" dirty="0"/>
              <a:t>retreat from </a:t>
            </a:r>
            <a:r>
              <a:rPr lang="en-GB" dirty="0" smtClean="0"/>
              <a:t>West African </a:t>
            </a:r>
            <a:r>
              <a:rPr lang="en-GB" dirty="0"/>
              <a:t>waters to regroup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No further unexploded ordnance is discovered in the North Sea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The political situation in </a:t>
            </a:r>
            <a:r>
              <a:rPr lang="en-GB" dirty="0" smtClean="0"/>
              <a:t>the Middle East </a:t>
            </a:r>
            <a:r>
              <a:rPr lang="en-GB" dirty="0"/>
              <a:t>remains uncertain but there is no immediate threat </a:t>
            </a:r>
          </a:p>
          <a:p>
            <a:pPr>
              <a:spcBef>
                <a:spcPts val="1200"/>
              </a:spcBef>
              <a:buSzPct val="100000"/>
              <a:defRPr/>
            </a:pPr>
            <a:endParaRPr lang="en-GB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66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29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Oil industry briefing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0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16688" y="5727700"/>
            <a:ext cx="23463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</p:txBody>
      </p:sp>
      <p:sp>
        <p:nvSpPr>
          <p:cNvPr id="19463" name="TextBox 16"/>
          <p:cNvSpPr txBox="1">
            <a:spLocks noChangeArrowheads="1"/>
          </p:cNvSpPr>
          <p:nvPr/>
        </p:nvSpPr>
        <p:spPr bwMode="auto">
          <a:xfrm>
            <a:off x="487363" y="1585913"/>
            <a:ext cx="36988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Welcome </a:t>
            </a:r>
            <a:r>
              <a:rPr lang="en-GB" dirty="0"/>
              <a:t>to the oil industry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You’ll need this information to </a:t>
            </a:r>
            <a:r>
              <a:rPr lang="en-GB" dirty="0" smtClean="0"/>
              <a:t>help </a:t>
            </a:r>
            <a:r>
              <a:rPr lang="en-GB" dirty="0"/>
              <a:t>you make the right decisions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You’ll be given information,  pictures and a video clip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Watch and listen carefully!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264760">
            <a:off x="4402082" y="1915411"/>
            <a:ext cx="4184587" cy="278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5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2708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73800" y="5727700"/>
            <a:ext cx="25892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2711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75811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  <a:defRPr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$90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The activists in </a:t>
            </a:r>
            <a:r>
              <a:rPr lang="en-GB" dirty="0" smtClean="0"/>
              <a:t>the Middle East </a:t>
            </a:r>
            <a:r>
              <a:rPr lang="en-GB" dirty="0"/>
              <a:t>cause a political uprising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There have been attacks on staff working at oil and gas producing facilities  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If you didn’t choose to </a:t>
            </a:r>
            <a:r>
              <a:rPr lang="en-GB" dirty="0" smtClean="0"/>
              <a:t>relocate </a:t>
            </a:r>
            <a:r>
              <a:rPr lang="en-GB" dirty="0"/>
              <a:t>your employees to keep them </a:t>
            </a:r>
            <a:r>
              <a:rPr lang="en-GB" dirty="0" smtClean="0"/>
              <a:t>safe you will have to do so now</a:t>
            </a:r>
            <a:endParaRPr lang="en-GB" dirty="0"/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 smtClean="0"/>
              <a:t>Negotiations will take a year, so no </a:t>
            </a:r>
            <a:r>
              <a:rPr lang="en-GB" dirty="0"/>
              <a:t>oil production </a:t>
            </a:r>
            <a:r>
              <a:rPr lang="en-GB" dirty="0" smtClean="0"/>
              <a:t>this year</a:t>
            </a:r>
            <a:endParaRPr lang="en-GB" dirty="0"/>
          </a:p>
          <a:p>
            <a:pPr>
              <a:spcBef>
                <a:spcPts val="1200"/>
              </a:spcBef>
              <a:buSzPct val="100000"/>
              <a:defRPr/>
            </a:pPr>
            <a:endParaRPr lang="en-GB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30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 idx="4294967295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6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4756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46813" y="5727700"/>
            <a:ext cx="2616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4759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75811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  <a:defRPr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$80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Boom!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A WW2 bomb in the North Sea explodes as the sea bed shifts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If you didn’t choose to </a:t>
            </a:r>
            <a:r>
              <a:rPr lang="en-GB" dirty="0" smtClean="0"/>
              <a:t>remove the bomb it blasts a hole in your pipeline which you have to repair.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Y</a:t>
            </a:r>
            <a:r>
              <a:rPr lang="en-GB" dirty="0" smtClean="0"/>
              <a:t>ou </a:t>
            </a:r>
            <a:r>
              <a:rPr lang="en-GB" dirty="0"/>
              <a:t>won’t be able to produce oil this </a:t>
            </a:r>
            <a:r>
              <a:rPr lang="en-GB" dirty="0" smtClean="0"/>
              <a:t>year because the pipeline </a:t>
            </a:r>
            <a:r>
              <a:rPr lang="en-GB" dirty="0"/>
              <a:t>must be mended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31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7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6804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5963" y="5727700"/>
            <a:ext cx="3067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6807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75811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  <a:defRPr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$50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Oil companies in </a:t>
            </a:r>
            <a:r>
              <a:rPr lang="en-GB" dirty="0" smtClean="0"/>
              <a:t>the Middle East </a:t>
            </a:r>
            <a:r>
              <a:rPr lang="en-GB" dirty="0"/>
              <a:t>hit oil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The wells drilled into the deeper reservoir discover a huge reserve of 100 million </a:t>
            </a:r>
            <a:r>
              <a:rPr lang="en-GB" dirty="0" smtClean="0"/>
              <a:t>barrels and start production immediately</a:t>
            </a:r>
            <a:endParaRPr lang="en-GB" dirty="0"/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This pushes the price of oil down</a:t>
            </a:r>
          </a:p>
          <a:p>
            <a:pPr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endParaRPr lang="en-GB" sz="2000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80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32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8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8852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91238" y="5727700"/>
            <a:ext cx="27717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8855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8613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  <a:defRPr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$60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 smtClean="0"/>
              <a:t>Hijackers </a:t>
            </a:r>
            <a:r>
              <a:rPr lang="en-GB" dirty="0"/>
              <a:t>have re-launched their attacks on </a:t>
            </a:r>
            <a:r>
              <a:rPr lang="en-GB" dirty="0" smtClean="0"/>
              <a:t>West African </a:t>
            </a:r>
            <a:r>
              <a:rPr lang="en-GB" dirty="0"/>
              <a:t>oil      production facilities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If you chose not to invest in protection, they could board </a:t>
            </a:r>
            <a:r>
              <a:rPr lang="en-GB" dirty="0" smtClean="0"/>
              <a:t>your facility and </a:t>
            </a:r>
            <a:r>
              <a:rPr lang="en-GB" dirty="0"/>
              <a:t>damage </a:t>
            </a:r>
            <a:r>
              <a:rPr lang="en-GB" dirty="0" smtClean="0"/>
              <a:t>it, </a:t>
            </a:r>
            <a:r>
              <a:rPr lang="en-GB" dirty="0"/>
              <a:t>so you must shut down for a year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dirty="0"/>
              <a:t>No oil production this year </a:t>
            </a:r>
          </a:p>
          <a:p>
            <a:pPr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endParaRPr lang="en-GB" sz="2000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85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33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9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0900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23013" y="5727700"/>
            <a:ext cx="2540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</p:txBody>
      </p:sp>
      <p:sp>
        <p:nvSpPr>
          <p:cNvPr id="80903" name="TextBox 16"/>
          <p:cNvSpPr txBox="1">
            <a:spLocks noChangeArrowheads="1"/>
          </p:cNvSpPr>
          <p:nvPr/>
        </p:nvSpPr>
        <p:spPr bwMode="auto">
          <a:xfrm>
            <a:off x="495837" y="1575695"/>
            <a:ext cx="798671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$80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Infill drilling has accessed extra oil in the North Sea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 reservoir size has increased by 5 million barrels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This will increase yearly production totals from Year 9 onwards</a:t>
            </a:r>
          </a:p>
          <a:p>
            <a:pPr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sz="2000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90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34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Year 10 news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2948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00800" y="5727700"/>
            <a:ext cx="2462213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95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35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sp>
        <p:nvSpPr>
          <p:cNvPr id="82953" name="TextBox 16"/>
          <p:cNvSpPr txBox="1">
            <a:spLocks noChangeArrowheads="1"/>
          </p:cNvSpPr>
          <p:nvPr/>
        </p:nvSpPr>
        <p:spPr bwMode="auto">
          <a:xfrm>
            <a:off x="502927" y="1575959"/>
            <a:ext cx="798671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r>
              <a:rPr lang="en-GB" sz="4000" b="1" dirty="0">
                <a:solidFill>
                  <a:srgbClr val="E46C0A"/>
                </a:solidFill>
                <a:latin typeface="Calibri" pitchFamily="34" charset="0"/>
              </a:rPr>
              <a:t>Oil price $100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Infill drilling has accessed extra oil in the </a:t>
            </a:r>
            <a:r>
              <a:rPr lang="en-GB" dirty="0" smtClean="0"/>
              <a:t>West African </a:t>
            </a:r>
            <a:r>
              <a:rPr lang="en-GB" dirty="0"/>
              <a:t>region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 reservoir size has increased by 5 million barrels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This will increase yearly production totals in Year 10</a:t>
            </a:r>
          </a:p>
          <a:p>
            <a:pPr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Final reports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4996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34113" y="5727700"/>
            <a:ext cx="2628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861300" cy="2536825"/>
          </a:xfrm>
          <a:prstGeom prst="rect">
            <a:avLst/>
          </a:prstGeom>
          <a:noFill/>
        </p:spPr>
        <p:txBody>
          <a:bodyPr/>
          <a:lstStyle/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Make sure you have made all the changes to your financial projections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Submit your final Annual Financial Report showing your actual performance over 10 years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Make sure you have responded to all events that </a:t>
            </a:r>
            <a:r>
              <a:rPr lang="en-GB" dirty="0" smtClean="0">
                <a:latin typeface="Arial"/>
                <a:cs typeface="Arial"/>
              </a:rPr>
              <a:t>affect </a:t>
            </a:r>
            <a:r>
              <a:rPr lang="en-GB" dirty="0">
                <a:latin typeface="Arial"/>
                <a:cs typeface="Arial"/>
              </a:rPr>
              <a:t>you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GB" dirty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00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36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Winners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7044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35713" y="5727700"/>
            <a:ext cx="25273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758112" cy="2536825"/>
          </a:xfrm>
          <a:prstGeom prst="rect">
            <a:avLst/>
          </a:prstGeom>
          <a:noFill/>
        </p:spPr>
        <p:txBody>
          <a:bodyPr/>
          <a:lstStyle/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Which company made the largest profit?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Which events affected you the most?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Which risks did you take and were they worth it?</a:t>
            </a:r>
          </a:p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4"/>
              </a:buBlip>
              <a:defRPr/>
            </a:pPr>
            <a:r>
              <a:rPr lang="en-GB" dirty="0">
                <a:latin typeface="Arial"/>
                <a:cs typeface="Arial"/>
              </a:rPr>
              <a:t>Which decisions would you change?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GB" dirty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04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37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What is a reservoir?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8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38900" y="5727700"/>
            <a:ext cx="24241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511" name="TextBox 16"/>
          <p:cNvSpPr txBox="1">
            <a:spLocks noChangeArrowheads="1"/>
          </p:cNvSpPr>
          <p:nvPr/>
        </p:nvSpPr>
        <p:spPr bwMode="auto">
          <a:xfrm>
            <a:off x="487364" y="1687513"/>
            <a:ext cx="4033121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 volume of underground rock where oil and gas are trapped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Reservoirs aren’t empty caverns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 oil is trapped in tiny spaces within porous rocks, like sandstones and shale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4</a:t>
            </a:r>
          </a:p>
        </p:txBody>
      </p:sp>
      <p:pic>
        <p:nvPicPr>
          <p:cNvPr id="21514" name="ON_Slide10b_Permeability.wmv" descr="/Volumes/Cruzer/110118 BP_GoM_Presentation_Master Core and Backup v4/ON_Slide10b_Permeability.wmv">
            <a:hlinkClick r:id="" action="ppaction://media"/>
          </p:cNvPr>
          <p:cNvPicPr>
            <a:picLocks noGrp="1" noRot="1"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4347" y="1522078"/>
            <a:ext cx="2511425" cy="1882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/>
          <a:srcRect r="11456" b="13068"/>
          <a:stretch>
            <a:fillRect/>
          </a:stretch>
        </p:blipFill>
        <p:spPr bwMode="auto">
          <a:xfrm rot="540000">
            <a:off x="5183188" y="3434432"/>
            <a:ext cx="2511425" cy="1789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wrights1\Pictures\oman on land seism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495">
            <a:off x="6107110" y="2417558"/>
            <a:ext cx="2683099" cy="1788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9093" name="Picture 5" descr="BPL_logo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38900" y="5727700"/>
            <a:ext cx="24241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9096" name="TextBox 16"/>
          <p:cNvSpPr txBox="1">
            <a:spLocks noChangeArrowheads="1"/>
          </p:cNvSpPr>
          <p:nvPr/>
        </p:nvSpPr>
        <p:spPr bwMode="auto">
          <a:xfrm>
            <a:off x="410089" y="1471613"/>
            <a:ext cx="3768725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5"/>
              </a:buBlip>
            </a:pPr>
            <a:r>
              <a:rPr lang="en-GB" dirty="0"/>
              <a:t>Drilling is the only way to find out if oil and gas is </a:t>
            </a:r>
            <a:r>
              <a:rPr lang="en-GB" dirty="0" smtClean="0"/>
              <a:t>underground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5"/>
              </a:buBlip>
            </a:pPr>
            <a:r>
              <a:rPr lang="en-GB" dirty="0" smtClean="0"/>
              <a:t>Prospectors </a:t>
            </a:r>
            <a:r>
              <a:rPr lang="en-GB" dirty="0"/>
              <a:t>100 </a:t>
            </a:r>
            <a:r>
              <a:rPr lang="en-GB" dirty="0" smtClean="0"/>
              <a:t>years ago </a:t>
            </a:r>
            <a:r>
              <a:rPr lang="en-GB" dirty="0"/>
              <a:t>dug where they saw oil seeping or bubbling to the surface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5"/>
              </a:buBlip>
            </a:pPr>
            <a:r>
              <a:rPr lang="en-GB" dirty="0"/>
              <a:t>Now we use seismic imaging to try to interpret what is down there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5"/>
              </a:buBlip>
            </a:pPr>
            <a:r>
              <a:rPr lang="en-GB" dirty="0"/>
              <a:t>Geologists send sounds through the ground and interpret </a:t>
            </a:r>
            <a:r>
              <a:rPr lang="en-GB" dirty="0" smtClean="0"/>
              <a:t>the echoes </a:t>
            </a:r>
            <a:r>
              <a:rPr lang="en-GB" dirty="0"/>
              <a:t>that bounce back up 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098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106">
            <a:off x="4431978" y="3569143"/>
            <a:ext cx="2245923" cy="1686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8" name="Picture 6" descr="C:\Users\wrights1\Pictures\land seismi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876">
            <a:off x="4415975" y="1435526"/>
            <a:ext cx="2302099" cy="1726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33972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360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How do we find oil and gas?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How big is an oil reservoir?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6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13500" y="5727700"/>
            <a:ext cx="2449513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</p:txBody>
      </p:sp>
      <p:sp>
        <p:nvSpPr>
          <p:cNvPr id="23559" name="TextBox 16"/>
          <p:cNvSpPr txBox="1">
            <a:spLocks noChangeArrowheads="1"/>
          </p:cNvSpPr>
          <p:nvPr/>
        </p:nvSpPr>
        <p:spPr bwMode="auto">
          <a:xfrm>
            <a:off x="557213" y="1689306"/>
            <a:ext cx="340205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tabLst>
                <a:tab pos="269875" algn="l"/>
              </a:tabLst>
            </a:pPr>
            <a:r>
              <a:rPr lang="en-GB" dirty="0" smtClean="0"/>
              <a:t>Huge</a:t>
            </a:r>
            <a:r>
              <a:rPr lang="en-GB" dirty="0"/>
              <a:t>!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tabLst>
                <a:tab pos="269875" algn="l"/>
              </a:tabLst>
            </a:pPr>
            <a:r>
              <a:rPr lang="en-GB" dirty="0"/>
              <a:t>Can be over a mile deep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tabLst>
                <a:tab pos="269875" algn="l"/>
              </a:tabLst>
            </a:pPr>
            <a:r>
              <a:rPr lang="en-GB" dirty="0"/>
              <a:t>Could hold 1 million to several billion barrels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tabLst>
                <a:tab pos="269875" algn="l"/>
              </a:tabLst>
            </a:pPr>
            <a:r>
              <a:rPr lang="en-GB" dirty="0"/>
              <a:t>100 million barrels would fill Wembley Stadium 4 times!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>
                <a:solidFill>
                  <a:srgbClr val="A6A6A6"/>
                </a:solidFill>
                <a:latin typeface="Arial Black" pitchFamily="34" charset="0"/>
              </a:rPr>
              <a:t>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4856408" y="2126618"/>
            <a:ext cx="3607829" cy="2401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6053" y="5946316"/>
            <a:ext cx="1592263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1141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38900" y="5727700"/>
            <a:ext cx="24241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1144" name="TextBox 16"/>
          <p:cNvSpPr txBox="1">
            <a:spLocks noChangeArrowheads="1"/>
          </p:cNvSpPr>
          <p:nvPr/>
        </p:nvSpPr>
        <p:spPr bwMode="auto">
          <a:xfrm>
            <a:off x="457200" y="1485745"/>
            <a:ext cx="4214813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 drilling team drills down through the rock with a diamond or tungsten drill bit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‘Mud’ </a:t>
            </a:r>
            <a:r>
              <a:rPr lang="en-GB" dirty="0"/>
              <a:t>(a mixture of water, clay and other additives) is pumped down to cool </a:t>
            </a:r>
            <a:r>
              <a:rPr lang="en-GB" dirty="0" smtClean="0"/>
              <a:t>and lubricate the </a:t>
            </a:r>
            <a:r>
              <a:rPr lang="en-GB" dirty="0"/>
              <a:t>drill bit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The oil, mud and bits of rock that come back up </a:t>
            </a:r>
            <a:r>
              <a:rPr lang="en-GB" dirty="0" smtClean="0"/>
              <a:t>indicate if there is a reservoir</a:t>
            </a:r>
            <a:endParaRPr lang="en-GB" dirty="0"/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Then other </a:t>
            </a:r>
            <a:r>
              <a:rPr lang="en-GB" dirty="0"/>
              <a:t>monitoring equipment </a:t>
            </a:r>
            <a:r>
              <a:rPr lang="en-GB" dirty="0" smtClean="0"/>
              <a:t>is sent down </a:t>
            </a:r>
            <a:r>
              <a:rPr lang="en-GB" dirty="0"/>
              <a:t>the well to analyse the reservoir in more detail 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14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7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wrights1\Pictures\drill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6607">
            <a:off x="5586338" y="1635616"/>
            <a:ext cx="2303537" cy="3524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33972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360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How do we get the oil out of the ground?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4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67488" y="5727700"/>
            <a:ext cx="2295525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8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8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sp>
        <p:nvSpPr>
          <p:cNvPr id="25611" name="TextBox 16"/>
          <p:cNvSpPr txBox="1">
            <a:spLocks noChangeArrowheads="1"/>
          </p:cNvSpPr>
          <p:nvPr/>
        </p:nvSpPr>
        <p:spPr bwMode="auto">
          <a:xfrm>
            <a:off x="457200" y="1382713"/>
            <a:ext cx="4198938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On land all the equipment for drilling and production must be transported to the site which is often very </a:t>
            </a:r>
            <a:r>
              <a:rPr lang="en-GB" dirty="0" smtClean="0"/>
              <a:t>remote, </a:t>
            </a:r>
            <a:r>
              <a:rPr lang="en-GB" dirty="0"/>
              <a:t>accessible </a:t>
            </a:r>
            <a:r>
              <a:rPr lang="en-GB" dirty="0" smtClean="0"/>
              <a:t>only by </a:t>
            </a:r>
            <a:r>
              <a:rPr lang="en-GB" dirty="0"/>
              <a:t>helicopter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A </a:t>
            </a:r>
            <a:r>
              <a:rPr lang="en-GB" dirty="0"/>
              <a:t>pump is positioned over the well to extract the oil and gas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Also needed are:</a:t>
            </a:r>
          </a:p>
          <a:p>
            <a:pPr marL="742950" lvl="1" indent="-285750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Storage and processing facilities</a:t>
            </a:r>
          </a:p>
          <a:p>
            <a:pPr marL="742950" lvl="1" indent="-285750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Transportation routes  </a:t>
            </a:r>
          </a:p>
        </p:txBody>
      </p:sp>
      <p:pic>
        <p:nvPicPr>
          <p:cNvPr id="1026" name="Picture 2" descr="C:\Users\wrights1\Pictures\150x150DPI_1_D1326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4271">
            <a:off x="4460179" y="3468217"/>
            <a:ext cx="2936783" cy="1951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">
            <a:off x="5743353" y="1585575"/>
            <a:ext cx="2756279" cy="2067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339725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360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Reservoirs can be under land…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or under the sea…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2" name="Picture 5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13500" y="5727700"/>
            <a:ext cx="24495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Oil Extraction Challenge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>
                <a:solidFill>
                  <a:srgbClr val="A6A6A6"/>
                </a:solidFill>
                <a:latin typeface="Arial Black" pitchFamily="34" charset="0"/>
              </a:rPr>
              <a:t>9</a:t>
            </a:r>
          </a:p>
        </p:txBody>
      </p:sp>
      <p:sp>
        <p:nvSpPr>
          <p:cNvPr id="27659" name="TextBox 16"/>
          <p:cNvSpPr txBox="1">
            <a:spLocks noChangeArrowheads="1"/>
          </p:cNvSpPr>
          <p:nvPr/>
        </p:nvSpPr>
        <p:spPr bwMode="auto">
          <a:xfrm>
            <a:off x="457200" y="1448424"/>
            <a:ext cx="7864833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Off shore facilities cost billions of dollars and take years to build</a:t>
            </a:r>
          </a:p>
          <a:p>
            <a:pPr marL="185738" indent="-185738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dirty="0"/>
          </a:p>
        </p:txBody>
      </p:sp>
      <p:pic>
        <p:nvPicPr>
          <p:cNvPr id="2" name="Picture 2" descr="C:\Users\wrights1\Pictures\deep_waters_gom_energyblo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64" y="2179049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467060" y="1470735"/>
            <a:ext cx="3692815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dirty="0" smtClean="0"/>
          </a:p>
          <a:p>
            <a:pPr marL="269875" indent="-269875">
              <a:spcBef>
                <a:spcPts val="1200"/>
              </a:spcBef>
              <a:buSzPct val="100000"/>
              <a:buBlip>
                <a:blip r:embed="rId4"/>
              </a:buBlip>
            </a:pPr>
            <a:r>
              <a:rPr lang="en-GB" dirty="0"/>
              <a:t>Some are anchored to the ground but in deeper water the floating structure is held in place with </a:t>
            </a:r>
            <a:r>
              <a:rPr lang="en-GB" dirty="0" smtClean="0"/>
              <a:t>a </a:t>
            </a:r>
            <a:r>
              <a:rPr lang="en-GB" dirty="0"/>
              <a:t>combination of anchors and </a:t>
            </a:r>
            <a:r>
              <a:rPr lang="en-GB" dirty="0" smtClean="0"/>
              <a:t>GPS-led </a:t>
            </a:r>
            <a:r>
              <a:rPr lang="en-GB" dirty="0" err="1"/>
              <a:t>thrusters</a:t>
            </a:r>
            <a:r>
              <a:rPr lang="en-GB" dirty="0"/>
              <a:t> 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 smtClean="0"/>
              <a:t>The </a:t>
            </a:r>
            <a:r>
              <a:rPr lang="en-GB" dirty="0"/>
              <a:t>facilities must stand up to 100m waves and not move an inch! 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r>
              <a:rPr lang="en-GB" dirty="0"/>
              <a:t>Some equipment is </a:t>
            </a:r>
            <a:r>
              <a:rPr lang="en-GB" dirty="0" smtClean="0"/>
              <a:t>positioned </a:t>
            </a:r>
            <a:r>
              <a:rPr lang="en-GB" dirty="0"/>
              <a:t>on top of the platform and some on the seabed</a:t>
            </a:r>
          </a:p>
          <a:p>
            <a:pPr marL="185738" indent="-185738">
              <a:spcBef>
                <a:spcPts val="1200"/>
              </a:spcBef>
              <a:buSzPct val="100000"/>
              <a:buFontTx/>
              <a:buBlip>
                <a:blip r:embed="rId4"/>
              </a:buBlip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2145</TotalTime>
  <Words>1891</Words>
  <Application>Microsoft Office PowerPoint</Application>
  <PresentationFormat>On-screen Show (4:3)</PresentationFormat>
  <Paragraphs>268</Paragraphs>
  <Slides>37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Oil Extraction Challenge</vt:lpstr>
      <vt:lpstr>Your challenge</vt:lpstr>
      <vt:lpstr>Oil industry briefing</vt:lpstr>
      <vt:lpstr>What is a reservoir?</vt:lpstr>
      <vt:lpstr>PowerPoint Presentation</vt:lpstr>
      <vt:lpstr>How big is an oil reservoir? </vt:lpstr>
      <vt:lpstr>PowerPoint Presentation</vt:lpstr>
      <vt:lpstr>PowerPoint Presentation</vt:lpstr>
      <vt:lpstr>or under the sea…</vt:lpstr>
      <vt:lpstr>Production facilities</vt:lpstr>
      <vt:lpstr>Extracting oil with pressure</vt:lpstr>
      <vt:lpstr>How can we extract more oil? </vt:lpstr>
      <vt:lpstr>Sharing facilities</vt:lpstr>
      <vt:lpstr>Profit: the big picture</vt:lpstr>
      <vt:lpstr>Form your oil company</vt:lpstr>
      <vt:lpstr>Key business roles</vt:lpstr>
      <vt:lpstr>Balancing risk and reward</vt:lpstr>
      <vt:lpstr>What types of risk are there?</vt:lpstr>
      <vt:lpstr>What types of risk are there?</vt:lpstr>
      <vt:lpstr>Block options</vt:lpstr>
      <vt:lpstr>Bid for a block</vt:lpstr>
      <vt:lpstr>Submit your development investment</vt:lpstr>
      <vt:lpstr>Development investment</vt:lpstr>
      <vt:lpstr>Operation – what you will do</vt:lpstr>
      <vt:lpstr>Annual Financial Report</vt:lpstr>
      <vt:lpstr>Year 1 news</vt:lpstr>
      <vt:lpstr>Year 2 news</vt:lpstr>
      <vt:lpstr>Year 3 news</vt:lpstr>
      <vt:lpstr>Year 4 news</vt:lpstr>
      <vt:lpstr>Year 5 news</vt:lpstr>
      <vt:lpstr>Year 6 news</vt:lpstr>
      <vt:lpstr>Year 7 news</vt:lpstr>
      <vt:lpstr>Year 8 news</vt:lpstr>
      <vt:lpstr>Year 9 news</vt:lpstr>
      <vt:lpstr>Year 10 news</vt:lpstr>
      <vt:lpstr>Final reports</vt:lpstr>
      <vt:lpstr>Winners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Oil Extraction Challenge</dc:title>
  <dc:creator>Christina You</dc:creator>
  <cp:lastModifiedBy>Garcia, Chris</cp:lastModifiedBy>
  <cp:revision>112</cp:revision>
  <cp:lastPrinted>2011-06-24T15:05:18Z</cp:lastPrinted>
  <dcterms:created xsi:type="dcterms:W3CDTF">2011-06-17T11:47:15Z</dcterms:created>
  <dcterms:modified xsi:type="dcterms:W3CDTF">2015-07-31T16:22:00Z</dcterms:modified>
</cp:coreProperties>
</file>