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348" r:id="rId4"/>
    <p:sldId id="351" r:id="rId5"/>
    <p:sldId id="350" r:id="rId6"/>
    <p:sldId id="349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260" r:id="rId19"/>
    <p:sldId id="328" r:id="rId20"/>
    <p:sldId id="329" r:id="rId21"/>
    <p:sldId id="262" r:id="rId22"/>
    <p:sldId id="309" r:id="rId23"/>
    <p:sldId id="330" r:id="rId24"/>
    <p:sldId id="331" r:id="rId25"/>
    <p:sldId id="332" r:id="rId26"/>
  </p:sldIdLst>
  <p:sldSz cx="9144000" cy="6858000" type="screen4x3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 You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180"/>
    <a:srgbClr val="89B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 snapToGrid="0" snapToObjects="1">
      <p:cViewPr>
        <p:scale>
          <a:sx n="74" d="100"/>
          <a:sy n="74" d="100"/>
        </p:scale>
        <p:origin x="-954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ED636F8-095D-4A73-90A9-E07759CCDDD5}" type="datetimeFigureOut">
              <a:rPr lang="en-GB"/>
              <a:pPr>
                <a:defRPr/>
              </a:pPr>
              <a:t>21/03/2012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F371B19-3441-4701-B1B5-7698A5884D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395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0438119-CC3E-46B8-94BB-E4209AB4BD1F}" type="datetimeFigureOut">
              <a:rPr lang="en-GB"/>
              <a:pPr>
                <a:defRPr/>
              </a:pPr>
              <a:t>21/03/2012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48FDF07-9511-4622-AC6B-A440085105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805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F3CCE-A9B1-4186-B76E-1A933EE5ECDF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51F69-3656-4F80-907F-ED427FAD5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08432-4F16-4A12-A502-2E422715E7D6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7A186-4EDA-479C-957E-D7CFF24D6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89DC9-B317-4F46-9324-DB66F9109C4B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3F5EE-9545-4189-8014-AA7ECF646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7ED38-C956-4E17-92EC-4CFE9558E4E3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FFC4B-783C-47B5-832E-75EE26409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2CF42-7D25-46D8-9F3A-223963DEA114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0EC6F-38E6-4E45-AAE3-81A0B7B58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1D04-9106-4D51-AAEC-BB0A163138E5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C4826-537A-438B-A70C-723692FE3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64052-6665-4BC8-8184-451061E27974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C9AA4-623E-4B41-88EC-A65A327AD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75678-5C94-4735-A323-EBD6A1560645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61BD2-311D-4452-82C7-405E0C666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3C620-4A90-4155-8E68-1D2DD1C8009B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01F2-844D-4445-B9DF-9A57DFE71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A8DD-384E-4A9C-9EED-B3D130AD5C7C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3F648-0F2B-4573-8EC6-C1581DEAE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F3747-06D6-4357-B821-4573B4C6043D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8CAD3-6EC2-4D31-906E-DC0822AEC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17F885-5F68-4AA7-9E0F-B1ABBDD05618}" type="datetimeFigureOut">
              <a:rPr lang="en-US"/>
              <a:pPr>
                <a:defRPr/>
              </a:pPr>
              <a:t>3/21/2012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178AFC-1819-4C0A-AC89-7CC456878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6900"/>
            <a:ext cx="8229600" cy="868363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600"/>
              </a:spcAft>
              <a:defRPr/>
            </a:pPr>
            <a:r>
              <a:rPr lang="en-US" sz="6667" baseline="30000" dirty="0" smtClean="0">
                <a:solidFill>
                  <a:srgbClr val="672180"/>
                </a:solidFill>
                <a:latin typeface="Arial"/>
                <a:cs typeface="Arial"/>
              </a:rPr>
              <a:t>Rocks and Fossils</a:t>
            </a:r>
            <a:endParaRPr lang="en-US" sz="2333" baseline="30000" dirty="0">
              <a:solidFill>
                <a:srgbClr val="89BA17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4290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34290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498475" y="1254125"/>
            <a:ext cx="5511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>
                <a:solidFill>
                  <a:srgbClr val="89BA17"/>
                </a:solidFill>
              </a:rPr>
              <a:t>BP Schools Link</a:t>
            </a:r>
            <a:endParaRPr lang="en-US">
              <a:latin typeface="Calibri" pitchFamily="34" charset="0"/>
            </a:endParaRPr>
          </a:p>
        </p:txBody>
      </p:sp>
      <p:pic>
        <p:nvPicPr>
          <p:cNvPr id="15365" name="Picture 10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78179">
            <a:off x="2683954" y="1745154"/>
            <a:ext cx="5807859" cy="3871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Sedimentary rocks 2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Sedimentary rocks are formed in three main ways: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When broken bits of pre-existing rock get laid down     (e.g. sandstone)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When salt and other substances are separated by evaporation (e.g. rock salt)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When remains of dead plants and animals build up       (e.g. coal)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6300" y="1379538"/>
            <a:ext cx="5156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Sedimentary rock samples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22963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12</a:t>
            </a:r>
          </a:p>
        </p:txBody>
      </p:sp>
      <p:sp>
        <p:nvSpPr>
          <p:cNvPr id="26634" name="Text Box 5"/>
          <p:cNvSpPr txBox="1">
            <a:spLocks noChangeArrowheads="1"/>
          </p:cNvSpPr>
          <p:nvPr/>
        </p:nvSpPr>
        <p:spPr bwMode="auto">
          <a:xfrm>
            <a:off x="1485900" y="1460500"/>
            <a:ext cx="195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Oolitic Limestone</a:t>
            </a:r>
          </a:p>
        </p:txBody>
      </p:sp>
      <p:sp>
        <p:nvSpPr>
          <p:cNvPr id="26635" name="Text Box 6"/>
          <p:cNvSpPr txBox="1">
            <a:spLocks noChangeArrowheads="1"/>
          </p:cNvSpPr>
          <p:nvPr/>
        </p:nvSpPr>
        <p:spPr bwMode="auto">
          <a:xfrm>
            <a:off x="288925" y="2381250"/>
            <a:ext cx="1196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Mudstone</a:t>
            </a:r>
          </a:p>
        </p:txBody>
      </p:sp>
      <p:sp>
        <p:nvSpPr>
          <p:cNvPr id="26636" name="Text Box 7"/>
          <p:cNvSpPr txBox="1">
            <a:spLocks noChangeArrowheads="1"/>
          </p:cNvSpPr>
          <p:nvPr/>
        </p:nvSpPr>
        <p:spPr bwMode="auto">
          <a:xfrm>
            <a:off x="887413" y="4024313"/>
            <a:ext cx="950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Chalk</a:t>
            </a:r>
          </a:p>
        </p:txBody>
      </p:sp>
      <p:sp>
        <p:nvSpPr>
          <p:cNvPr id="26637" name="Text Box 8"/>
          <p:cNvSpPr txBox="1">
            <a:spLocks noChangeArrowheads="1"/>
          </p:cNvSpPr>
          <p:nvPr/>
        </p:nvSpPr>
        <p:spPr bwMode="auto">
          <a:xfrm>
            <a:off x="457200" y="5137150"/>
            <a:ext cx="1633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Conglomerate</a:t>
            </a:r>
          </a:p>
        </p:txBody>
      </p:sp>
      <p:sp>
        <p:nvSpPr>
          <p:cNvPr id="26638" name="Text Box 11"/>
          <p:cNvSpPr txBox="1">
            <a:spLocks noChangeArrowheads="1"/>
          </p:cNvSpPr>
          <p:nvPr/>
        </p:nvSpPr>
        <p:spPr bwMode="auto">
          <a:xfrm>
            <a:off x="7683500" y="2366963"/>
            <a:ext cx="1287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Sandstone</a:t>
            </a:r>
          </a:p>
        </p:txBody>
      </p:sp>
      <p:sp>
        <p:nvSpPr>
          <p:cNvPr id="26639" name="Text Box 10"/>
          <p:cNvSpPr txBox="1">
            <a:spLocks noChangeArrowheads="1"/>
          </p:cNvSpPr>
          <p:nvPr/>
        </p:nvSpPr>
        <p:spPr bwMode="auto">
          <a:xfrm>
            <a:off x="7335838" y="3586163"/>
            <a:ext cx="1249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Limestone</a:t>
            </a:r>
          </a:p>
        </p:txBody>
      </p:sp>
      <p:sp>
        <p:nvSpPr>
          <p:cNvPr id="26640" name="Text Box 9"/>
          <p:cNvSpPr txBox="1">
            <a:spLocks noChangeArrowheads="1"/>
          </p:cNvSpPr>
          <p:nvPr/>
        </p:nvSpPr>
        <p:spPr bwMode="auto">
          <a:xfrm>
            <a:off x="7626350" y="4224338"/>
            <a:ext cx="1568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Desert Sandstone</a:t>
            </a:r>
          </a:p>
        </p:txBody>
      </p:sp>
      <p:sp>
        <p:nvSpPr>
          <p:cNvPr id="26641" name="Line 15"/>
          <p:cNvSpPr>
            <a:spLocks noChangeShapeType="1"/>
          </p:cNvSpPr>
          <p:nvPr/>
        </p:nvSpPr>
        <p:spPr bwMode="auto">
          <a:xfrm>
            <a:off x="1568450" y="2565400"/>
            <a:ext cx="66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2" name="Line 14"/>
          <p:cNvSpPr>
            <a:spLocks noChangeShapeType="1"/>
          </p:cNvSpPr>
          <p:nvPr/>
        </p:nvSpPr>
        <p:spPr bwMode="auto">
          <a:xfrm>
            <a:off x="3440113" y="1670050"/>
            <a:ext cx="809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Line 16"/>
          <p:cNvSpPr>
            <a:spLocks noChangeShapeType="1"/>
          </p:cNvSpPr>
          <p:nvPr/>
        </p:nvSpPr>
        <p:spPr bwMode="auto">
          <a:xfrm>
            <a:off x="1765300" y="4211638"/>
            <a:ext cx="9271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17"/>
          <p:cNvSpPr>
            <a:spLocks noChangeShapeType="1"/>
          </p:cNvSpPr>
          <p:nvPr/>
        </p:nvSpPr>
        <p:spPr bwMode="auto">
          <a:xfrm>
            <a:off x="2146300" y="5335588"/>
            <a:ext cx="1514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Line 18"/>
          <p:cNvSpPr>
            <a:spLocks noChangeShapeType="1"/>
          </p:cNvSpPr>
          <p:nvPr/>
        </p:nvSpPr>
        <p:spPr bwMode="auto">
          <a:xfrm flipH="1">
            <a:off x="7023100" y="2565400"/>
            <a:ext cx="66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Line 19"/>
          <p:cNvSpPr>
            <a:spLocks noChangeShapeType="1"/>
          </p:cNvSpPr>
          <p:nvPr/>
        </p:nvSpPr>
        <p:spPr bwMode="auto">
          <a:xfrm flipH="1">
            <a:off x="5640388" y="3748088"/>
            <a:ext cx="1662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Line 20"/>
          <p:cNvSpPr>
            <a:spLocks noChangeShapeType="1"/>
          </p:cNvSpPr>
          <p:nvPr/>
        </p:nvSpPr>
        <p:spPr bwMode="auto">
          <a:xfrm flipH="1">
            <a:off x="7221538" y="4406900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Metamorphic rocks 1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Metamorphic rocks are formed when: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Heat and/or increased pressure affects existing rocks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These rocks become re-crystallised as a result, but they don’t melt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7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Metamorphic rocks 2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- Build a Rig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21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Most metamorphic rocks are formed by: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‘Regional’ processes, deep in the Earth’s crust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‘Thermal’ processes, where great heat from the magma (molten rock) affects the nearby rocks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Metamorphic rock samples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- Build a Rig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4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15</a:t>
            </a:r>
          </a:p>
        </p:txBody>
      </p:sp>
      <p:pic>
        <p:nvPicPr>
          <p:cNvPr id="297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088" y="1774825"/>
            <a:ext cx="74374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182563" y="2078038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Slate</a:t>
            </a:r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893763" y="2276475"/>
            <a:ext cx="446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8"/>
          <p:cNvSpPr txBox="1">
            <a:spLocks noChangeArrowheads="1"/>
          </p:cNvSpPr>
          <p:nvPr/>
        </p:nvSpPr>
        <p:spPr bwMode="auto">
          <a:xfrm>
            <a:off x="3548063" y="1377950"/>
            <a:ext cx="1363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Mica Schist</a:t>
            </a:r>
          </a:p>
        </p:txBody>
      </p:sp>
      <p:sp>
        <p:nvSpPr>
          <p:cNvPr id="29709" name="Line 14"/>
          <p:cNvSpPr>
            <a:spLocks noChangeShapeType="1"/>
          </p:cNvSpPr>
          <p:nvPr/>
        </p:nvSpPr>
        <p:spPr bwMode="auto">
          <a:xfrm>
            <a:off x="4295775" y="1806575"/>
            <a:ext cx="24765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Text Box 6"/>
          <p:cNvSpPr txBox="1">
            <a:spLocks noChangeArrowheads="1"/>
          </p:cNvSpPr>
          <p:nvPr/>
        </p:nvSpPr>
        <p:spPr bwMode="auto">
          <a:xfrm>
            <a:off x="7646988" y="2124075"/>
            <a:ext cx="1403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Banded Gneiss</a:t>
            </a:r>
          </a:p>
        </p:txBody>
      </p:sp>
      <p:sp>
        <p:nvSpPr>
          <p:cNvPr id="29711" name="Line 7"/>
          <p:cNvSpPr>
            <a:spLocks noChangeShapeType="1"/>
          </p:cNvSpPr>
          <p:nvPr/>
        </p:nvSpPr>
        <p:spPr bwMode="auto">
          <a:xfrm flipH="1">
            <a:off x="6891338" y="2276475"/>
            <a:ext cx="66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Text Box 10"/>
          <p:cNvSpPr txBox="1">
            <a:spLocks noChangeArrowheads="1"/>
          </p:cNvSpPr>
          <p:nvPr/>
        </p:nvSpPr>
        <p:spPr bwMode="auto">
          <a:xfrm>
            <a:off x="4457700" y="4748213"/>
            <a:ext cx="1544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White Marble</a:t>
            </a:r>
          </a:p>
        </p:txBody>
      </p:sp>
      <p:sp>
        <p:nvSpPr>
          <p:cNvPr id="29713" name="Line 12"/>
          <p:cNvSpPr>
            <a:spLocks noChangeShapeType="1"/>
          </p:cNvSpPr>
          <p:nvPr/>
        </p:nvSpPr>
        <p:spPr bwMode="auto">
          <a:xfrm flipH="1">
            <a:off x="3759200" y="4924425"/>
            <a:ext cx="66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Igneous rocks 1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21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Most igneous rocks are formed when: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Extreme heat partially melts the metamorphic rocks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The molten rock rises and solidifies to form igneous rocks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Igneous rocks 2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21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Igneous rocks are formed in two ways: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Extrusive – when molten rock comes to the surface and cools very quickly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Intrusive – when molten rock cools and solidifies slowly underground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Igneous rock samples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18</a:t>
            </a:r>
          </a:p>
        </p:txBody>
      </p:sp>
      <p:pic>
        <p:nvPicPr>
          <p:cNvPr id="327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538" y="1349375"/>
            <a:ext cx="561181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Text Box 8"/>
          <p:cNvSpPr txBox="1">
            <a:spLocks noChangeArrowheads="1"/>
          </p:cNvSpPr>
          <p:nvPr/>
        </p:nvSpPr>
        <p:spPr bwMode="auto">
          <a:xfrm>
            <a:off x="38100" y="3049588"/>
            <a:ext cx="2284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Amygdaloidal Basalt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109538" y="3419475"/>
            <a:ext cx="198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/>
              <a:t>(Basalt</a:t>
            </a:r>
            <a:br>
              <a:rPr lang="en-GB" sz="1600"/>
            </a:br>
            <a:r>
              <a:rPr lang="en-GB" sz="1600"/>
              <a:t>with minerals</a:t>
            </a:r>
            <a:br>
              <a:rPr lang="en-GB" sz="1600"/>
            </a:br>
            <a:r>
              <a:rPr lang="en-GB" sz="1600"/>
              <a:t>filling in the</a:t>
            </a:r>
            <a:br>
              <a:rPr lang="en-GB" sz="1600"/>
            </a:br>
            <a:r>
              <a:rPr lang="en-GB" sz="1600"/>
              <a:t>gas holes)</a:t>
            </a:r>
          </a:p>
        </p:txBody>
      </p:sp>
      <p:sp>
        <p:nvSpPr>
          <p:cNvPr id="32780" name="Text Box 9"/>
          <p:cNvSpPr txBox="1">
            <a:spLocks noChangeArrowheads="1"/>
          </p:cNvSpPr>
          <p:nvPr/>
        </p:nvSpPr>
        <p:spPr bwMode="auto">
          <a:xfrm>
            <a:off x="2228850" y="1797050"/>
            <a:ext cx="1320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Granite</a:t>
            </a:r>
          </a:p>
        </p:txBody>
      </p:sp>
      <p:sp>
        <p:nvSpPr>
          <p:cNvPr id="32781" name="Text Box 5"/>
          <p:cNvSpPr txBox="1">
            <a:spLocks noChangeArrowheads="1"/>
          </p:cNvSpPr>
          <p:nvPr/>
        </p:nvSpPr>
        <p:spPr bwMode="auto">
          <a:xfrm>
            <a:off x="7702550" y="3768725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Gabbro</a:t>
            </a:r>
          </a:p>
        </p:txBody>
      </p:sp>
      <p:sp>
        <p:nvSpPr>
          <p:cNvPr id="32782" name="Text Box 7"/>
          <p:cNvSpPr txBox="1">
            <a:spLocks noChangeArrowheads="1"/>
          </p:cNvSpPr>
          <p:nvPr/>
        </p:nvSpPr>
        <p:spPr bwMode="auto">
          <a:xfrm>
            <a:off x="5983288" y="4833938"/>
            <a:ext cx="1568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Dolerite</a:t>
            </a:r>
          </a:p>
        </p:txBody>
      </p:sp>
      <p:sp>
        <p:nvSpPr>
          <p:cNvPr id="32783" name="Line 11"/>
          <p:cNvSpPr>
            <a:spLocks noChangeShapeType="1"/>
          </p:cNvSpPr>
          <p:nvPr/>
        </p:nvSpPr>
        <p:spPr bwMode="auto">
          <a:xfrm>
            <a:off x="1293813" y="4365625"/>
            <a:ext cx="66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Line 12"/>
          <p:cNvSpPr>
            <a:spLocks noChangeShapeType="1"/>
          </p:cNvSpPr>
          <p:nvPr/>
        </p:nvSpPr>
        <p:spPr bwMode="auto">
          <a:xfrm>
            <a:off x="3219450" y="2012950"/>
            <a:ext cx="773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Line 10"/>
          <p:cNvSpPr>
            <a:spLocks noChangeShapeType="1"/>
          </p:cNvSpPr>
          <p:nvPr/>
        </p:nvSpPr>
        <p:spPr bwMode="auto">
          <a:xfrm flipH="1">
            <a:off x="5283200" y="4992688"/>
            <a:ext cx="66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Line 6"/>
          <p:cNvSpPr>
            <a:spLocks noChangeShapeType="1"/>
          </p:cNvSpPr>
          <p:nvPr/>
        </p:nvSpPr>
        <p:spPr bwMode="auto">
          <a:xfrm flipH="1">
            <a:off x="6975475" y="3954463"/>
            <a:ext cx="66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GB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The life of a fossil 1</a:t>
            </a:r>
            <a:endParaRPr lang="en-US" sz="3900" b="1" baseline="30000" smtClean="0">
              <a:solidFill>
                <a:srgbClr val="67218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0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19</a:t>
            </a:r>
          </a:p>
        </p:txBody>
      </p:sp>
      <p:pic>
        <p:nvPicPr>
          <p:cNvPr id="33801" name="Picture 4" descr="ammonite%20animation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225" y="139382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5" descr="Howfossil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850" y="1393825"/>
            <a:ext cx="21209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7" descr="Howfossils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2850" y="3505200"/>
            <a:ext cx="2195513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6" descr="Howfossils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" y="3505200"/>
            <a:ext cx="2233612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Rectangle 9"/>
          <p:cNvSpPr>
            <a:spLocks noChangeArrowheads="1"/>
          </p:cNvSpPr>
          <p:nvPr/>
        </p:nvSpPr>
        <p:spPr bwMode="auto">
          <a:xfrm>
            <a:off x="530225" y="3122613"/>
            <a:ext cx="2519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1. Living creature</a:t>
            </a:r>
          </a:p>
        </p:txBody>
      </p:sp>
      <p:sp>
        <p:nvSpPr>
          <p:cNvPr id="33806" name="Rectangle 10"/>
          <p:cNvSpPr>
            <a:spLocks noChangeArrowheads="1"/>
          </p:cNvSpPr>
          <p:nvPr/>
        </p:nvSpPr>
        <p:spPr bwMode="auto">
          <a:xfrm>
            <a:off x="4965700" y="3090863"/>
            <a:ext cx="3821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2. Dead creature sinks to sea floor</a:t>
            </a:r>
          </a:p>
        </p:txBody>
      </p:sp>
      <p:sp>
        <p:nvSpPr>
          <p:cNvPr id="33807" name="Rectangle 12"/>
          <p:cNvSpPr>
            <a:spLocks noChangeArrowheads="1"/>
          </p:cNvSpPr>
          <p:nvPr/>
        </p:nvSpPr>
        <p:spPr bwMode="auto">
          <a:xfrm>
            <a:off x="4337050" y="5192713"/>
            <a:ext cx="4449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4.  After 1000s of years, under more sand</a:t>
            </a:r>
          </a:p>
        </p:txBody>
      </p:sp>
      <p:sp>
        <p:nvSpPr>
          <p:cNvPr id="33808" name="Rectangle 11"/>
          <p:cNvSpPr>
            <a:spLocks noChangeArrowheads="1"/>
          </p:cNvSpPr>
          <p:nvPr/>
        </p:nvSpPr>
        <p:spPr bwMode="auto">
          <a:xfrm>
            <a:off x="400050" y="5240338"/>
            <a:ext cx="4751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3. After months, covered in silt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GB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The life of a fossil 2</a:t>
            </a:r>
            <a:endParaRPr lang="en-US" sz="3900" b="1" baseline="30000" smtClean="0">
              <a:solidFill>
                <a:srgbClr val="67218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4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20</a:t>
            </a:r>
          </a:p>
        </p:txBody>
      </p:sp>
      <p:pic>
        <p:nvPicPr>
          <p:cNvPr id="34825" name="Picture 4" descr="Howfossils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" y="1341438"/>
            <a:ext cx="216058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7" descr="Howfossils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1713" y="3352800"/>
            <a:ext cx="21764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5" descr="Howfossils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1713" y="1335088"/>
            <a:ext cx="21558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6" descr="Howfossils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" y="3386138"/>
            <a:ext cx="221932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9" name="Rectangle 8"/>
          <p:cNvSpPr>
            <a:spLocks noChangeArrowheads="1"/>
          </p:cNvSpPr>
          <p:nvPr/>
        </p:nvSpPr>
        <p:spPr bwMode="auto">
          <a:xfrm>
            <a:off x="541338" y="2982913"/>
            <a:ext cx="3854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5. Permineralisation – shell decays</a:t>
            </a:r>
          </a:p>
        </p:txBody>
      </p:sp>
      <p:sp>
        <p:nvSpPr>
          <p:cNvPr id="34830" name="Rectangle 9"/>
          <p:cNvSpPr>
            <a:spLocks noChangeArrowheads="1"/>
          </p:cNvSpPr>
          <p:nvPr/>
        </p:nvSpPr>
        <p:spPr bwMode="auto">
          <a:xfrm>
            <a:off x="4672013" y="3005138"/>
            <a:ext cx="5164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6. After millions of years, shell is replaced</a:t>
            </a:r>
          </a:p>
        </p:txBody>
      </p:sp>
      <p:sp>
        <p:nvSpPr>
          <p:cNvPr id="34831" name="Rectangle 11"/>
          <p:cNvSpPr>
            <a:spLocks noChangeArrowheads="1"/>
          </p:cNvSpPr>
          <p:nvPr/>
        </p:nvSpPr>
        <p:spPr bwMode="auto">
          <a:xfrm>
            <a:off x="4656138" y="5051425"/>
            <a:ext cx="4964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8. After 150 million years, fossil is exposed</a:t>
            </a:r>
          </a:p>
        </p:txBody>
      </p:sp>
      <p:sp>
        <p:nvSpPr>
          <p:cNvPr id="34832" name="Rectangle 10"/>
          <p:cNvSpPr>
            <a:spLocks noChangeArrowheads="1"/>
          </p:cNvSpPr>
          <p:nvPr/>
        </p:nvSpPr>
        <p:spPr bwMode="auto">
          <a:xfrm>
            <a:off x="538163" y="5070475"/>
            <a:ext cx="4117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269875"/>
            <a:r>
              <a:rPr lang="en-GB"/>
              <a:t>7. Movement in Earth’s plates brings fossil to the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Pic 1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2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427986">
            <a:off x="2343956" y="754862"/>
            <a:ext cx="3901190" cy="4767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What is a fossil?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21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Any part of any living thing preserved within a rock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after it has died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It can be: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A footprint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A tooth or single bone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A whole skeleton of an animal, insect or plant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Fossil samples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871" name="TextBox 16"/>
          <p:cNvSpPr txBox="1">
            <a:spLocks noChangeArrowheads="1"/>
          </p:cNvSpPr>
          <p:nvPr/>
        </p:nvSpPr>
        <p:spPr bwMode="auto">
          <a:xfrm>
            <a:off x="346075" y="1208088"/>
            <a:ext cx="76390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</a:pPr>
            <a:r>
              <a:rPr lang="en-GB" sz="2000"/>
              <a:t>Fossils come in all shapes and sizes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22</a:t>
            </a:r>
          </a:p>
        </p:txBody>
      </p:sp>
      <p:pic>
        <p:nvPicPr>
          <p:cNvPr id="36874" name="Picture 4"/>
          <p:cNvPicPr>
            <a:picLocks noChangeAspect="1" noChangeArrowheads="1"/>
          </p:cNvPicPr>
          <p:nvPr/>
        </p:nvPicPr>
        <p:blipFill>
          <a:blip r:embed="rId2"/>
          <a:srcRect b="7220"/>
          <a:stretch>
            <a:fillRect/>
          </a:stretch>
        </p:blipFill>
        <p:spPr bwMode="auto">
          <a:xfrm>
            <a:off x="1893888" y="1809750"/>
            <a:ext cx="565785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Where are fossils found?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23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54013" y="1544638"/>
            <a:ext cx="7759700" cy="3078162"/>
          </a:xfrm>
          <a:prstGeom prst="rect">
            <a:avLst/>
          </a:prstGeom>
          <a:noFill/>
          <a:ln/>
          <a:extLst/>
        </p:spPr>
        <p:txBody>
          <a:bodyPr/>
          <a:lstStyle>
            <a:lvl1pPr marL="342900" indent="-342900" algn="l" rtl="0" fontAlgn="base">
              <a:spcBef>
                <a:spcPct val="0"/>
              </a:spcBef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4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50850" indent="-293688">
              <a:spcBef>
                <a:spcPts val="1200"/>
              </a:spcBef>
              <a:buSzPct val="100000"/>
              <a:buFontTx/>
              <a:buBlip>
                <a:blip r:embed="rId2"/>
              </a:buBlip>
              <a:defRPr/>
            </a:pPr>
            <a:r>
              <a:rPr lang="en-GB" dirty="0">
                <a:latin typeface="Arial"/>
                <a:cs typeface="Arial"/>
              </a:rPr>
              <a:t>Just </a:t>
            </a:r>
            <a:r>
              <a:rPr lang="en-GB" dirty="0" smtClean="0">
                <a:latin typeface="Arial"/>
                <a:cs typeface="Arial"/>
              </a:rPr>
              <a:t>like you </a:t>
            </a:r>
            <a:r>
              <a:rPr lang="en-GB" dirty="0">
                <a:latin typeface="Arial"/>
                <a:cs typeface="Arial"/>
              </a:rPr>
              <a:t>can press flowers in a flower press, </a:t>
            </a:r>
            <a:r>
              <a:rPr lang="en-GB" dirty="0" smtClean="0">
                <a:latin typeface="Arial"/>
                <a:cs typeface="Arial"/>
              </a:rPr>
              <a:t>  layers </a:t>
            </a:r>
            <a:r>
              <a:rPr lang="en-GB" dirty="0">
                <a:latin typeface="Arial"/>
                <a:cs typeface="Arial"/>
              </a:rPr>
              <a:t>of rock preserve plants and animals as fossils</a:t>
            </a:r>
            <a:endParaRPr lang="en-GB" dirty="0" smtClean="0">
              <a:latin typeface="Arial"/>
              <a:cs typeface="Arial"/>
            </a:endParaRPr>
          </a:p>
          <a:p>
            <a:pPr indent="-187200">
              <a:spcBef>
                <a:spcPts val="1200"/>
              </a:spcBef>
              <a:buSzPct val="100000"/>
              <a:buFontTx/>
              <a:buBlip>
                <a:blip r:embed="rId2"/>
              </a:buBlip>
              <a:defRPr/>
            </a:pPr>
            <a:r>
              <a:rPr lang="en-GB" dirty="0" smtClean="0">
                <a:latin typeface="Arial"/>
                <a:cs typeface="Arial"/>
              </a:rPr>
              <a:t>Most fossils are found in sedimentary rock</a:t>
            </a:r>
            <a:endParaRPr lang="en-GB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How are fossils preserved?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8919" name="TextBox 16"/>
          <p:cNvSpPr txBox="1">
            <a:spLocks noChangeArrowheads="1"/>
          </p:cNvSpPr>
          <p:nvPr/>
        </p:nvSpPr>
        <p:spPr bwMode="auto">
          <a:xfrm>
            <a:off x="557213" y="1406525"/>
            <a:ext cx="76390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Hard parts of animals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Soft parts of animals/plants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Traces of animals/plants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The impression of a living thing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Soft parts leave carbon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Drying out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2"/>
              </a:buBlip>
            </a:pPr>
            <a:r>
              <a:rPr lang="en-GB" sz="2400"/>
              <a:t>Where no decay has happened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Fossil fuels 1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57988" y="5716588"/>
            <a:ext cx="2127250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21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Why do we refer to oil, coal and gas as fossil fuels?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Oil, coal and gas are formed from the remains of dead plants and animals – but they are not really fossils!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They took a long time to form, in the past.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We are using them faster than they can be replaced.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Fossil fuels 2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21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As the remains of plants and animals were buried and trapped, some formed oil and gas: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The rocks acted like a sponge, collecting the oil and gas, storing it in tiny pores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Fossil fuels are mainly found in sedimentary rock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Pic 2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21068059">
            <a:off x="2473885" y="649799"/>
            <a:ext cx="3915177" cy="4804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Pic 3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0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201105">
            <a:off x="2557555" y="457950"/>
            <a:ext cx="4196292" cy="5136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Pic 4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4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21141027">
            <a:off x="2485316" y="609485"/>
            <a:ext cx="3946660" cy="4829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The formation of gas</a:t>
            </a:r>
            <a:r>
              <a:rPr lang="en-US" sz="3900" b="1" smtClean="0">
                <a:solidFill>
                  <a:srgbClr val="672180"/>
                </a:solidFill>
                <a:latin typeface="Arial" charset="0"/>
                <a:cs typeface="Arial" charset="0"/>
              </a:rPr>
              <a:t> </a:t>
            </a:r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and oil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8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6</a:t>
            </a:r>
          </a:p>
        </p:txBody>
      </p:sp>
      <p:pic>
        <p:nvPicPr>
          <p:cNvPr id="204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1909763"/>
            <a:ext cx="84931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Groups of rocks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There are three groups of rocks: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Sedimentary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Metamorphic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Igneous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Over millions of years they may change from one into another. This is called ‘The rock cycle’.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The rock cycle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0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9</a:t>
            </a:r>
          </a:p>
        </p:txBody>
      </p:sp>
      <p:pic>
        <p:nvPicPr>
          <p:cNvPr id="2356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2638" y="1441450"/>
            <a:ext cx="7747000" cy="4092575"/>
          </a:xfrm>
          <a:ln w="25400">
            <a:solidFill>
              <a:srgbClr val="9999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Sedimentary rocks 1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Rocks and Fossils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60513"/>
            <a:ext cx="7639050" cy="2290762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GB" sz="2400" dirty="0">
                <a:latin typeface="Arial"/>
                <a:cs typeface="Arial"/>
              </a:rPr>
              <a:t>Sedimentary rocks are formed when: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Sediments settle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More layers settle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The pressure squeezes out air and water pockets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Particles are brought closer together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Underground water seeps through,</a:t>
            </a:r>
            <a:br>
              <a:rPr lang="en-GB" sz="2400" dirty="0">
                <a:latin typeface="Arial"/>
                <a:cs typeface="Arial"/>
              </a:rPr>
            </a:br>
            <a:r>
              <a:rPr lang="en-GB" sz="2400" dirty="0">
                <a:latin typeface="Arial"/>
                <a:cs typeface="Arial"/>
              </a:rPr>
              <a:t>depositing minerals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2"/>
              </a:buBlip>
              <a:defRPr/>
            </a:pPr>
            <a:r>
              <a:rPr lang="en-GB" sz="2400" dirty="0">
                <a:latin typeface="Arial"/>
                <a:cs typeface="Arial"/>
              </a:rPr>
              <a:t>These cement the particles into a solid mass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8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798</Words>
  <Application>Microsoft Office PowerPoint</Application>
  <PresentationFormat>On-screen Show (4:3)</PresentationFormat>
  <Paragraphs>149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Rocks and Fossils</vt:lpstr>
      <vt:lpstr>Pic 1</vt:lpstr>
      <vt:lpstr>Pic 2</vt:lpstr>
      <vt:lpstr>Pic 3</vt:lpstr>
      <vt:lpstr>Pic 4</vt:lpstr>
      <vt:lpstr>The formation of gas and oil</vt:lpstr>
      <vt:lpstr>Groups of rocks</vt:lpstr>
      <vt:lpstr>The rock cycle </vt:lpstr>
      <vt:lpstr>Sedimentary rocks 1</vt:lpstr>
      <vt:lpstr>Sedimentary rocks 2</vt:lpstr>
      <vt:lpstr>Sedimentary rock samples</vt:lpstr>
      <vt:lpstr>Metamorphic rocks 1</vt:lpstr>
      <vt:lpstr>Metamorphic rocks 2</vt:lpstr>
      <vt:lpstr>Metamorphic rock samples</vt:lpstr>
      <vt:lpstr>Igneous rocks 1</vt:lpstr>
      <vt:lpstr>Igneous rocks 2</vt:lpstr>
      <vt:lpstr>Igneous rock samples</vt:lpstr>
      <vt:lpstr>The life of a fossil 1</vt:lpstr>
      <vt:lpstr>The life of a fossil 2</vt:lpstr>
      <vt:lpstr>What is a fossil?</vt:lpstr>
      <vt:lpstr>Fossil samples</vt:lpstr>
      <vt:lpstr>Where are fossils found?</vt:lpstr>
      <vt:lpstr>How are fossils preserved?</vt:lpstr>
      <vt:lpstr>Fossil fuels 1</vt:lpstr>
      <vt:lpstr>Fossil fuels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Rocks and Fossils</dc:title>
  <dc:creator>Bulkeley, Samantha</dc:creator>
  <cp:lastModifiedBy>Bulkeley, Samantha</cp:lastModifiedBy>
  <cp:revision>120</cp:revision>
  <cp:lastPrinted>2011-06-24T15:05:18Z</cp:lastPrinted>
  <dcterms:created xsi:type="dcterms:W3CDTF">2011-06-17T11:47:15Z</dcterms:created>
  <dcterms:modified xsi:type="dcterms:W3CDTF">2012-03-21T10:13:27Z</dcterms:modified>
</cp:coreProperties>
</file>